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3" r:id="rId4"/>
    <p:sldId id="281" r:id="rId5"/>
    <p:sldId id="264" r:id="rId6"/>
    <p:sldId id="261" r:id="rId7"/>
    <p:sldId id="279" r:id="rId8"/>
    <p:sldId id="268" r:id="rId9"/>
    <p:sldId id="280" r:id="rId10"/>
    <p:sldId id="262" r:id="rId11"/>
    <p:sldId id="266" r:id="rId12"/>
    <p:sldId id="272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6C7B2-4CD2-40F7-9E4D-8C74B9D605EB}" v="279" dt="2018-08-28T14:55:07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7072-C097-40ED-92C2-9F1BC3E1116D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houstonisd.org/cms/lib2/TX01001591/Centricity/domain/19481/branding/departments/HISD_Elementary-Curriculum-Development-DEPARTMENT-Logo-HORI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13" y="6225100"/>
            <a:ext cx="8293815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4 Math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 P1 Establish Math Routines And Represent Place Value Whole Numbers And Decimals</a:t>
            </a:r>
          </a:p>
        </p:txBody>
      </p:sp>
    </p:spTree>
    <p:extLst>
      <p:ext uri="{BB962C8B-B14F-4D97-AF65-F5344CB8AC3E}">
        <p14:creationId xmlns:p14="http://schemas.microsoft.com/office/powerpoint/2010/main" val="301124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百分位</a:t>
            </a:r>
            <a:br>
              <a:rPr lang="en-US" dirty="0"/>
            </a:br>
            <a:r>
              <a:rPr lang="en-US" dirty="0"/>
              <a:t>Hundredth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One of 100 equal parts of a whole; one whole is composed of 100 hundredths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9D1B4A-6522-498A-BA31-9312B4D6B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081" y="342863"/>
            <a:ext cx="2913977" cy="276691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78B11AB2-4A0C-4EAC-9F56-0A232ECFF82B}"/>
              </a:ext>
            </a:extLst>
          </p:cNvPr>
          <p:cNvSpPr/>
          <p:nvPr/>
        </p:nvSpPr>
        <p:spPr>
          <a:xfrm>
            <a:off x="7377830" y="519830"/>
            <a:ext cx="925251" cy="13778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F9504-DB07-464A-A5AC-198EFCF30DEC}"/>
              </a:ext>
            </a:extLst>
          </p:cNvPr>
          <p:cNvSpPr txBox="1"/>
          <p:nvPr/>
        </p:nvSpPr>
        <p:spPr>
          <a:xfrm>
            <a:off x="6167871" y="334450"/>
            <a:ext cx="110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0.01</a:t>
            </a:r>
          </a:p>
        </p:txBody>
      </p:sp>
    </p:spTree>
    <p:extLst>
      <p:ext uri="{BB962C8B-B14F-4D97-AF65-F5344CB8AC3E}">
        <p14:creationId xmlns:p14="http://schemas.microsoft.com/office/powerpoint/2010/main" val="116357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分数</a:t>
            </a:r>
            <a:br>
              <a:rPr lang="en-US" dirty="0"/>
            </a:br>
            <a:r>
              <a:rPr lang="en-US" dirty="0"/>
              <a:t>Fraction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number that represents a part of a whole.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E2F85F-C035-4FA8-B8D1-7CF993A91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804" y="373825"/>
            <a:ext cx="5328193" cy="270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8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分母</a:t>
            </a:r>
            <a:br>
              <a:rPr lang="en-US" dirty="0"/>
            </a:br>
            <a:r>
              <a:rPr lang="en-US" dirty="0"/>
              <a:t>Denominator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7200" b="1" dirty="0"/>
              <a:t>   </a:t>
            </a:r>
            <a:r>
              <a:rPr lang="en-US" sz="7200" b="1" dirty="0">
                <a:solidFill>
                  <a:srgbClr val="7030A0"/>
                </a:solidFill>
              </a:rPr>
              <a:t>4</a:t>
            </a:r>
          </a:p>
          <a:p>
            <a:pPr marL="0" indent="0">
              <a:buNone/>
            </a:pPr>
            <a:r>
              <a:rPr lang="en-US" sz="7200" b="1" dirty="0">
                <a:solidFill>
                  <a:srgbClr val="7030A0"/>
                </a:solidFill>
              </a:rPr>
              <a:t>   5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Tells the total number of equal parts or groups to which the whole or group has been divided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B8AAD7-D0A4-4BB7-B0A2-1D945A23978C}"/>
              </a:ext>
            </a:extLst>
          </p:cNvPr>
          <p:cNvSpPr/>
          <p:nvPr/>
        </p:nvSpPr>
        <p:spPr>
          <a:xfrm>
            <a:off x="6538586" y="1557216"/>
            <a:ext cx="1490597" cy="1588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2DA2EEE-DB45-401F-BE99-0582AF62D784}"/>
              </a:ext>
            </a:extLst>
          </p:cNvPr>
          <p:cNvSpPr/>
          <p:nvPr/>
        </p:nvSpPr>
        <p:spPr>
          <a:xfrm>
            <a:off x="6634457" y="1726317"/>
            <a:ext cx="1114816" cy="1171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8747C-9E6C-49E4-A8E5-630847C84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074" y="371867"/>
            <a:ext cx="2797137" cy="26223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08762E-DDCD-488F-946C-06A5C0C50B5F}"/>
              </a:ext>
            </a:extLst>
          </p:cNvPr>
          <p:cNvSpPr txBox="1"/>
          <p:nvPr/>
        </p:nvSpPr>
        <p:spPr>
          <a:xfrm>
            <a:off x="9390174" y="931102"/>
            <a:ext cx="306888" cy="38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72E06A-7A48-42DD-BEC1-A921585EFDCF}"/>
              </a:ext>
            </a:extLst>
          </p:cNvPr>
          <p:cNvSpPr txBox="1"/>
          <p:nvPr/>
        </p:nvSpPr>
        <p:spPr>
          <a:xfrm>
            <a:off x="10576827" y="1709122"/>
            <a:ext cx="306888" cy="38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C9A40-646E-4A30-A5B2-1BF4A4635D7A}"/>
              </a:ext>
            </a:extLst>
          </p:cNvPr>
          <p:cNvSpPr txBox="1"/>
          <p:nvPr/>
        </p:nvSpPr>
        <p:spPr>
          <a:xfrm>
            <a:off x="9859198" y="2249893"/>
            <a:ext cx="306888" cy="38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8E46E3-AEC3-47DD-94B1-8C6FECCD268F}"/>
              </a:ext>
            </a:extLst>
          </p:cNvPr>
          <p:cNvSpPr txBox="1"/>
          <p:nvPr/>
        </p:nvSpPr>
        <p:spPr>
          <a:xfrm>
            <a:off x="9140869" y="1674310"/>
            <a:ext cx="306888" cy="38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A99B9-02BB-41DA-AA1E-D529EB8C9F9E}"/>
              </a:ext>
            </a:extLst>
          </p:cNvPr>
          <p:cNvSpPr txBox="1"/>
          <p:nvPr/>
        </p:nvSpPr>
        <p:spPr>
          <a:xfrm>
            <a:off x="10274474" y="931102"/>
            <a:ext cx="306888" cy="38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661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分子</a:t>
            </a:r>
            <a:br>
              <a:rPr lang="en-US" dirty="0"/>
            </a:br>
            <a:r>
              <a:rPr lang="en-US" dirty="0"/>
              <a:t>Numerator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Counts how many equal parts are described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7E1835-8097-450F-BD84-043C5E4E81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556"/>
          <a:stretch/>
        </p:blipFill>
        <p:spPr>
          <a:xfrm>
            <a:off x="6551112" y="483519"/>
            <a:ext cx="2179529" cy="25182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509384-C045-4C7F-82EE-F652877B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438" y="588722"/>
            <a:ext cx="977126" cy="1022929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C1CBE6-A281-46B7-AED4-13FB5E1AD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9105"/>
              </p:ext>
            </p:extLst>
          </p:nvPr>
        </p:nvGraphicFramePr>
        <p:xfrm>
          <a:off x="8379911" y="773979"/>
          <a:ext cx="3300609" cy="200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609">
                  <a:extLst>
                    <a:ext uri="{9D8B030D-6E8A-4147-A177-3AD203B41FA5}">
                      <a16:colId xmlns:a16="http://schemas.microsoft.com/office/drawing/2014/main" val="2842924813"/>
                    </a:ext>
                  </a:extLst>
                </a:gridCol>
              </a:tblGrid>
              <a:tr h="4001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436676"/>
                  </a:ext>
                </a:extLst>
              </a:tr>
              <a:tr h="4001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640407"/>
                  </a:ext>
                </a:extLst>
              </a:tr>
              <a:tr h="4001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929652"/>
                  </a:ext>
                </a:extLst>
              </a:tr>
              <a:tr h="4001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143805"/>
                  </a:ext>
                </a:extLst>
              </a:tr>
              <a:tr h="4001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934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3966D95-4306-485C-859B-D8331DCDBD92}"/>
              </a:ext>
            </a:extLst>
          </p:cNvPr>
          <p:cNvSpPr/>
          <p:nvPr/>
        </p:nvSpPr>
        <p:spPr>
          <a:xfrm>
            <a:off x="8379911" y="2392472"/>
            <a:ext cx="3300610" cy="3820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3E4D0A-0CBD-4CD1-8E6B-EA64C0A1BB27}"/>
              </a:ext>
            </a:extLst>
          </p:cNvPr>
          <p:cNvSpPr/>
          <p:nvPr/>
        </p:nvSpPr>
        <p:spPr>
          <a:xfrm>
            <a:off x="8379910" y="1980970"/>
            <a:ext cx="3300610" cy="3997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2A3DA5-3DAA-4F64-8A51-2212DB91E51D}"/>
              </a:ext>
            </a:extLst>
          </p:cNvPr>
          <p:cNvSpPr/>
          <p:nvPr/>
        </p:nvSpPr>
        <p:spPr>
          <a:xfrm>
            <a:off x="8379910" y="1598928"/>
            <a:ext cx="3300610" cy="3820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E37B7E-EEC1-4BA7-8203-0FB86DE30E48}"/>
              </a:ext>
            </a:extLst>
          </p:cNvPr>
          <p:cNvSpPr/>
          <p:nvPr/>
        </p:nvSpPr>
        <p:spPr>
          <a:xfrm>
            <a:off x="8379910" y="1152395"/>
            <a:ext cx="3300610" cy="4308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带分数</a:t>
            </a:r>
            <a:br>
              <a:rPr lang="en-US" dirty="0"/>
            </a:br>
            <a:r>
              <a:rPr lang="en-US" dirty="0"/>
              <a:t>Mixed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7.75 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or</a:t>
            </a: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whole number and a fraction or a whole number and a decimal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9DD4D3-FB46-45E8-AAA5-78A4388B75D4}"/>
              </a:ext>
            </a:extLst>
          </p:cNvPr>
          <p:cNvGrpSpPr/>
          <p:nvPr/>
        </p:nvGrpSpPr>
        <p:grpSpPr>
          <a:xfrm>
            <a:off x="10233765" y="704044"/>
            <a:ext cx="1878904" cy="2215991"/>
            <a:chOff x="10233765" y="704044"/>
            <a:chExt cx="1878904" cy="221599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3BAAA10-07FC-4A0B-B729-C4315505B6C0}"/>
                </a:ext>
              </a:extLst>
            </p:cNvPr>
            <p:cNvSpPr txBox="1"/>
            <p:nvPr/>
          </p:nvSpPr>
          <p:spPr>
            <a:xfrm>
              <a:off x="10233765" y="704044"/>
              <a:ext cx="187890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 75</a:t>
              </a:r>
            </a:p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100</a:t>
              </a:r>
            </a:p>
            <a:p>
              <a:endParaRPr lang="en-US" dirty="0"/>
            </a:p>
          </p:txBody>
        </p:sp>
        <p:sp>
          <p:nvSpPr>
            <p:cNvPr id="9" name="Minus Sign 8">
              <a:extLst>
                <a:ext uri="{FF2B5EF4-FFF2-40B4-BE49-F238E27FC236}">
                  <a16:creationId xmlns:a16="http://schemas.microsoft.com/office/drawing/2014/main" id="{4EA6C6D3-36FB-40DF-9ADA-CAEB284D1A0A}"/>
                </a:ext>
              </a:extLst>
            </p:cNvPr>
            <p:cNvSpPr/>
            <p:nvPr/>
          </p:nvSpPr>
          <p:spPr>
            <a:xfrm>
              <a:off x="10359025" y="1489492"/>
              <a:ext cx="1415441" cy="319414"/>
            </a:xfrm>
            <a:prstGeom prst="mathMinus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574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位值</a:t>
            </a:r>
            <a:br>
              <a:rPr lang="en-US" dirty="0"/>
            </a:br>
            <a:r>
              <a:rPr lang="en-US" dirty="0"/>
              <a:t>Place 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The position of a digit in a number that is used to determine its value.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A40270-F35C-41DB-A80B-2C5B147FF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5528" y="1015867"/>
            <a:ext cx="4156350" cy="153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1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数位</a:t>
            </a:r>
            <a:br>
              <a:rPr lang="en-US" dirty="0"/>
            </a:br>
            <a:r>
              <a:rPr lang="en-US" dirty="0"/>
              <a:t>Digit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Any one of the ten symbols used to write numbers: 0, 1, 2, 3, 4, 5, 6, 7, 8, 9.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FC6C35-18D5-4DD4-B1E6-42FE15FBD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314" y="600401"/>
            <a:ext cx="5169491" cy="216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7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标准式</a:t>
            </a:r>
            <a:br>
              <a:rPr lang="en-US" dirty="0"/>
            </a:br>
            <a:r>
              <a:rPr lang="en-US" dirty="0"/>
              <a:t>Standard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0" b="1" dirty="0">
                <a:solidFill>
                  <a:srgbClr val="0070C0"/>
                </a:solidFill>
              </a:rPr>
              <a:t>113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number represented with digits.</a:t>
            </a:r>
          </a:p>
        </p:txBody>
      </p:sp>
    </p:spTree>
    <p:extLst>
      <p:ext uri="{BB962C8B-B14F-4D97-AF65-F5344CB8AC3E}">
        <p14:creationId xmlns:p14="http://schemas.microsoft.com/office/powerpoint/2010/main" val="20467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zh-CN" altLang="en-US" sz="6000" dirty="0">
                <a:latin typeface="FZKTPY01" panose="03000509000000000000" pitchFamily="65" charset="-122"/>
                <a:ea typeface="FZKTPY01" panose="03000509000000000000" pitchFamily="65" charset="-122"/>
              </a:rPr>
              <a:t>有乘法的展开式</a:t>
            </a:r>
            <a:br>
              <a:rPr lang="en-US" dirty="0"/>
            </a:br>
            <a:r>
              <a:rPr lang="en-US" sz="4400" dirty="0"/>
              <a:t>Expanded Notation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8.79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(8 x 1) + (7 x 0.1) + (9 x 0.01)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A number represented as the sum of the product of each digit within a number multiplied by the value of each digit’s place value position </a:t>
            </a:r>
          </a:p>
        </p:txBody>
      </p:sp>
    </p:spTree>
    <p:extLst>
      <p:ext uri="{BB962C8B-B14F-4D97-AF65-F5344CB8AC3E}">
        <p14:creationId xmlns:p14="http://schemas.microsoft.com/office/powerpoint/2010/main" val="157386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小数</a:t>
            </a:r>
            <a:br>
              <a:rPr lang="en-US" dirty="0"/>
            </a:br>
            <a:r>
              <a:rPr lang="en-US" dirty="0"/>
              <a:t>Decimals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.56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Numbers between whole numbers with one or more digits to the right of the decimal point that represent part of one whole.</a:t>
            </a:r>
          </a:p>
        </p:txBody>
      </p:sp>
    </p:spTree>
    <p:extLst>
      <p:ext uri="{BB962C8B-B14F-4D97-AF65-F5344CB8AC3E}">
        <p14:creationId xmlns:p14="http://schemas.microsoft.com/office/powerpoint/2010/main" val="416316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整数</a:t>
            </a:r>
            <a:br>
              <a:rPr lang="en-US" dirty="0"/>
            </a:br>
            <a:r>
              <a:rPr lang="en-US" dirty="0"/>
              <a:t>Whole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5000" b="1" dirty="0"/>
              <a:t> </a:t>
            </a:r>
            <a:r>
              <a:rPr lang="en-US" sz="1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7.75</a:t>
            </a:r>
            <a:endParaRPr lang="en-US" sz="1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All counting numbers such as </a:t>
            </a:r>
          </a:p>
          <a:p>
            <a:pPr marL="685800" indent="0">
              <a:buNone/>
            </a:pPr>
            <a:r>
              <a:rPr lang="en-US" sz="4800" dirty="0"/>
              <a:t>0, 1, 2, 3, … infinity.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50F7250-0001-40F0-88F7-4334ED1EE4C1}"/>
              </a:ext>
            </a:extLst>
          </p:cNvPr>
          <p:cNvSpPr/>
          <p:nvPr/>
        </p:nvSpPr>
        <p:spPr>
          <a:xfrm>
            <a:off x="7296150" y="349250"/>
            <a:ext cx="1270000" cy="252095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小数点</a:t>
            </a:r>
            <a:br>
              <a:rPr lang="en-US" dirty="0"/>
            </a:br>
            <a:r>
              <a:rPr lang="en-US" dirty="0"/>
              <a:t>Decimal Point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15000" b="1" dirty="0"/>
              <a:t> </a:t>
            </a:r>
          </a:p>
          <a:p>
            <a:pPr marL="0" indent="0" algn="ctr">
              <a:buNone/>
            </a:pPr>
            <a:r>
              <a:rPr lang="en-US" sz="21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.</a:t>
            </a:r>
            <a:r>
              <a:rPr lang="en-US" sz="21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56</a:t>
            </a:r>
          </a:p>
          <a:p>
            <a:pPr marL="0" indent="0" algn="ctr">
              <a:buNone/>
            </a:pPr>
            <a:endParaRPr lang="en-US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 fontScale="62500" lnSpcReduction="20000"/>
          </a:bodyPr>
          <a:lstStyle/>
          <a:p>
            <a:pPr marL="685800" indent="0">
              <a:buNone/>
            </a:pPr>
            <a:r>
              <a:rPr lang="en-US" sz="4800" dirty="0"/>
              <a:t>A dot separating the ones and tenths place in a decimal number, read as “and”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ED1DBDB-BEC0-46B8-A285-0B92F39B4A80}"/>
              </a:ext>
            </a:extLst>
          </p:cNvPr>
          <p:cNvCxnSpPr>
            <a:cxnSpLocks/>
          </p:cNvCxnSpPr>
          <p:nvPr/>
        </p:nvCxnSpPr>
        <p:spPr>
          <a:xfrm>
            <a:off x="7158625" y="1044175"/>
            <a:ext cx="757825" cy="11165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9C0D5D3-F5BD-4321-BE34-33B298413341}"/>
              </a:ext>
            </a:extLst>
          </p:cNvPr>
          <p:cNvSpPr txBox="1"/>
          <p:nvPr/>
        </p:nvSpPr>
        <p:spPr>
          <a:xfrm>
            <a:off x="6237962" y="582510"/>
            <a:ext cx="253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Decimal Point</a:t>
            </a:r>
          </a:p>
        </p:txBody>
      </p:sp>
    </p:spTree>
    <p:extLst>
      <p:ext uri="{BB962C8B-B14F-4D97-AF65-F5344CB8AC3E}">
        <p14:creationId xmlns:p14="http://schemas.microsoft.com/office/powerpoint/2010/main" val="412500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十分位</a:t>
            </a:r>
            <a:br>
              <a:rPr lang="en-US" dirty="0"/>
            </a:br>
            <a:r>
              <a:rPr lang="en-US" dirty="0"/>
              <a:t>Tenth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One of ten equal parts of a whole; one tenth is composed of ten hundredths; one who is composed of ten tenths.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FACFFB-F445-4E44-A22F-7C6F4A415E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13700" y="441003"/>
          <a:ext cx="3041650" cy="2570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975">
                  <a:extLst>
                    <a:ext uri="{9D8B030D-6E8A-4147-A177-3AD203B41FA5}">
                      <a16:colId xmlns:a16="http://schemas.microsoft.com/office/drawing/2014/main" val="329734321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670198229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48911714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310468323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419121511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111990001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4244654804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974580329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1569576737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256698141"/>
                    </a:ext>
                  </a:extLst>
                </a:gridCol>
              </a:tblGrid>
              <a:tr h="25706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4259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969744B9-A057-431F-A28C-2F1C9E5ACC78}"/>
              </a:ext>
            </a:extLst>
          </p:cNvPr>
          <p:cNvSpPr/>
          <p:nvPr/>
        </p:nvSpPr>
        <p:spPr>
          <a:xfrm>
            <a:off x="6965080" y="513480"/>
            <a:ext cx="925251" cy="13778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6368B-0497-4DF1-AAF2-8EE72E9A1F2E}"/>
              </a:ext>
            </a:extLst>
          </p:cNvPr>
          <p:cNvSpPr txBox="1"/>
          <p:nvPr/>
        </p:nvSpPr>
        <p:spPr>
          <a:xfrm>
            <a:off x="6167871" y="334450"/>
            <a:ext cx="110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418224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332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FZKTPY01</vt:lpstr>
      <vt:lpstr>Arial</vt:lpstr>
      <vt:lpstr>Calibri</vt:lpstr>
      <vt:lpstr>Century Gothic</vt:lpstr>
      <vt:lpstr>Verdana</vt:lpstr>
      <vt:lpstr>Office Theme</vt:lpstr>
      <vt:lpstr>Grade 4 Math </vt:lpstr>
      <vt:lpstr>位值 Place Value</vt:lpstr>
      <vt:lpstr>数位 Digit</vt:lpstr>
      <vt:lpstr>标准式 Standard Form</vt:lpstr>
      <vt:lpstr>有乘法的展开式 Expanded Notation</vt:lpstr>
      <vt:lpstr>小数 Decimals</vt:lpstr>
      <vt:lpstr>整数 Whole Number</vt:lpstr>
      <vt:lpstr>小数点 Decimal Point</vt:lpstr>
      <vt:lpstr>十分位 Tenth</vt:lpstr>
      <vt:lpstr>百分位 Hundredth</vt:lpstr>
      <vt:lpstr>分数 Fraction</vt:lpstr>
      <vt:lpstr>分母 Denominator</vt:lpstr>
      <vt:lpstr>分子 Numerator</vt:lpstr>
      <vt:lpstr>带分数 Mixed Number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Perez, Nalsy</dc:creator>
  <cp:lastModifiedBy>Lin, Chiwei</cp:lastModifiedBy>
  <cp:revision>26</cp:revision>
  <dcterms:created xsi:type="dcterms:W3CDTF">2018-03-21T19:41:20Z</dcterms:created>
  <dcterms:modified xsi:type="dcterms:W3CDTF">2018-08-28T14:55:07Z</dcterms:modified>
</cp:coreProperties>
</file>