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0" r:id="rId4"/>
    <p:sldId id="289" r:id="rId5"/>
    <p:sldId id="279" r:id="rId6"/>
    <p:sldId id="281" r:id="rId7"/>
    <p:sldId id="286" r:id="rId8"/>
    <p:sldId id="287" r:id="rId9"/>
    <p:sldId id="280" r:id="rId10"/>
    <p:sldId id="277" r:id="rId11"/>
    <p:sldId id="284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808A3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30-42AB-B392-0D4F2163C23B}"/>
              </c:ext>
            </c:extLst>
          </c:dPt>
          <c:dPt>
            <c:idx val="1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30-42AB-B392-0D4F2163C23B}"/>
              </c:ext>
            </c:extLst>
          </c:dPt>
          <c:dPt>
            <c:idx val="2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30-42AB-B392-0D4F2163C23B}"/>
              </c:ext>
            </c:extLst>
          </c:dPt>
          <c:dPt>
            <c:idx val="3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30-42AB-B392-0D4F2163C23B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8-4AA0-AADA-95BEBE802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B808A3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F5-4710-9129-2B810FF9472E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F5-4710-9129-2B810FF9472E}"/>
              </c:ext>
            </c:extLst>
          </c:dPt>
          <c:dPt>
            <c:idx val="2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F5-4710-9129-2B810FF9472E}"/>
              </c:ext>
            </c:extLst>
          </c:dPt>
          <c:dPt>
            <c:idx val="3"/>
            <c:bubble3D val="0"/>
            <c:spPr>
              <a:solidFill>
                <a:srgbClr val="B808A3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F5-4710-9129-2B810FF9472E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0.33</c:v>
                </c:pt>
                <c:pt idx="1">
                  <c:v>0.33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F5-4710-9129-2B810FF94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8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6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9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7072-C097-40ED-92C2-9F1BC3E1116D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7072-C097-40ED-92C2-9F1BC3E1116D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E7F7-6294-4ACE-8E67-93C8F8C88FE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houstonisd.org/cms/lib2/TX01001591/Centricity/domain/19481/branding/departments/HISD_Elementary-Curriculum-Development-DEPARTMENT-Logo-HORIZ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13" y="6225100"/>
            <a:ext cx="8293815" cy="50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Century Gothic" panose="020B050202020202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Grade 4 Math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 Relate Fractions to Decimals</a:t>
            </a:r>
          </a:p>
        </p:txBody>
      </p:sp>
    </p:spTree>
    <p:extLst>
      <p:ext uri="{BB962C8B-B14F-4D97-AF65-F5344CB8AC3E}">
        <p14:creationId xmlns:p14="http://schemas.microsoft.com/office/powerpoint/2010/main" val="3011247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数线</a:t>
            </a:r>
            <a:br>
              <a:rPr lang="en-US" dirty="0"/>
            </a:br>
            <a:r>
              <a:rPr lang="en-US" dirty="0"/>
              <a:t>Number 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line with equally spaced ticks named by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CF8A6C-CFC8-4E48-B9BF-73CDFA3D165C}"/>
              </a:ext>
            </a:extLst>
          </p:cNvPr>
          <p:cNvCxnSpPr/>
          <p:nvPr/>
        </p:nvCxnSpPr>
        <p:spPr>
          <a:xfrm>
            <a:off x="6858000" y="1733550"/>
            <a:ext cx="3962400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5286D3-54CA-494F-A234-A28B78EB7EFE}"/>
              </a:ext>
            </a:extLst>
          </p:cNvPr>
          <p:cNvCxnSpPr/>
          <p:nvPr/>
        </p:nvCxnSpPr>
        <p:spPr>
          <a:xfrm>
            <a:off x="7385050" y="1460500"/>
            <a:ext cx="0" cy="603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690F2B-8097-47B5-805E-BDF1A53089BF}"/>
              </a:ext>
            </a:extLst>
          </p:cNvPr>
          <p:cNvCxnSpPr>
            <a:cxnSpLocks/>
          </p:cNvCxnSpPr>
          <p:nvPr/>
        </p:nvCxnSpPr>
        <p:spPr>
          <a:xfrm>
            <a:off x="9525000" y="1511300"/>
            <a:ext cx="0" cy="40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0DA957-9CBF-4F89-8EBC-1F6D4A917417}"/>
              </a:ext>
            </a:extLst>
          </p:cNvPr>
          <p:cNvCxnSpPr>
            <a:cxnSpLocks/>
          </p:cNvCxnSpPr>
          <p:nvPr/>
        </p:nvCxnSpPr>
        <p:spPr>
          <a:xfrm>
            <a:off x="8001004" y="1511300"/>
            <a:ext cx="0" cy="40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9432E6-953D-4FCE-9F05-921B49B09D13}"/>
              </a:ext>
            </a:extLst>
          </p:cNvPr>
          <p:cNvCxnSpPr>
            <a:cxnSpLocks/>
          </p:cNvCxnSpPr>
          <p:nvPr/>
        </p:nvCxnSpPr>
        <p:spPr>
          <a:xfrm>
            <a:off x="8718550" y="1511300"/>
            <a:ext cx="0" cy="406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DCB754-2CE7-4EC2-AFD5-FE0E7A23FC46}"/>
              </a:ext>
            </a:extLst>
          </p:cNvPr>
          <p:cNvCxnSpPr/>
          <p:nvPr/>
        </p:nvCxnSpPr>
        <p:spPr>
          <a:xfrm>
            <a:off x="10331450" y="1460500"/>
            <a:ext cx="0" cy="603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542EBF9-AABC-4637-A724-E18A7B726055}"/>
              </a:ext>
            </a:extLst>
          </p:cNvPr>
          <p:cNvSpPr txBox="1"/>
          <p:nvPr/>
        </p:nvSpPr>
        <p:spPr>
          <a:xfrm>
            <a:off x="7124704" y="1886717"/>
            <a:ext cx="66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46EE87-7440-4C4D-8486-B52693766585}"/>
              </a:ext>
            </a:extLst>
          </p:cNvPr>
          <p:cNvSpPr txBox="1"/>
          <p:nvPr/>
        </p:nvSpPr>
        <p:spPr>
          <a:xfrm>
            <a:off x="10058404" y="1886717"/>
            <a:ext cx="66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5FE050-02F1-4507-96F9-20FC92821A97}"/>
              </a:ext>
            </a:extLst>
          </p:cNvPr>
          <p:cNvSpPr txBox="1"/>
          <p:nvPr/>
        </p:nvSpPr>
        <p:spPr>
          <a:xfrm>
            <a:off x="8478080" y="1886717"/>
            <a:ext cx="66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7B4596-201D-4B4B-AF9E-7B32C3FF2010}"/>
              </a:ext>
            </a:extLst>
          </p:cNvPr>
          <p:cNvSpPr txBox="1"/>
          <p:nvPr/>
        </p:nvSpPr>
        <p:spPr>
          <a:xfrm>
            <a:off x="7754202" y="1894639"/>
            <a:ext cx="66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13BEFA6-31DC-4A9D-A330-C69BB43F5481}"/>
              </a:ext>
            </a:extLst>
          </p:cNvPr>
          <p:cNvSpPr txBox="1"/>
          <p:nvPr/>
        </p:nvSpPr>
        <p:spPr>
          <a:xfrm>
            <a:off x="9283709" y="1905668"/>
            <a:ext cx="660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0917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对分</a:t>
            </a:r>
            <a:br>
              <a:rPr lang="en-US" dirty="0"/>
            </a:br>
            <a:r>
              <a:rPr lang="en-US" dirty="0"/>
              <a:t>Partition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800" dirty="0"/>
              <a:t>To break into equal size pieces.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3E6E53-332D-4898-A592-E7CE2564A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23086"/>
              </p:ext>
            </p:extLst>
          </p:nvPr>
        </p:nvGraphicFramePr>
        <p:xfrm>
          <a:off x="6845968" y="902369"/>
          <a:ext cx="4102772" cy="1756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693">
                  <a:extLst>
                    <a:ext uri="{9D8B030D-6E8A-4147-A177-3AD203B41FA5}">
                      <a16:colId xmlns:a16="http://schemas.microsoft.com/office/drawing/2014/main" val="4031043673"/>
                    </a:ext>
                  </a:extLst>
                </a:gridCol>
                <a:gridCol w="1025693">
                  <a:extLst>
                    <a:ext uri="{9D8B030D-6E8A-4147-A177-3AD203B41FA5}">
                      <a16:colId xmlns:a16="http://schemas.microsoft.com/office/drawing/2014/main" val="803675963"/>
                    </a:ext>
                  </a:extLst>
                </a:gridCol>
                <a:gridCol w="1025693">
                  <a:extLst>
                    <a:ext uri="{9D8B030D-6E8A-4147-A177-3AD203B41FA5}">
                      <a16:colId xmlns:a16="http://schemas.microsoft.com/office/drawing/2014/main" val="2848584913"/>
                    </a:ext>
                  </a:extLst>
                </a:gridCol>
                <a:gridCol w="1025693">
                  <a:extLst>
                    <a:ext uri="{9D8B030D-6E8A-4147-A177-3AD203B41FA5}">
                      <a16:colId xmlns:a16="http://schemas.microsoft.com/office/drawing/2014/main" val="3436306026"/>
                    </a:ext>
                  </a:extLst>
                </a:gridCol>
              </a:tblGrid>
              <a:tr h="17566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014193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69E9B7-E2E8-4C81-912B-6A61E84E11B4}"/>
              </a:ext>
            </a:extLst>
          </p:cNvPr>
          <p:cNvCxnSpPr>
            <a:cxnSpLocks/>
          </p:cNvCxnSpPr>
          <p:nvPr/>
        </p:nvCxnSpPr>
        <p:spPr>
          <a:xfrm>
            <a:off x="8897354" y="517144"/>
            <a:ext cx="0" cy="243059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51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最简单</a:t>
            </a:r>
            <a:r>
              <a:rPr lang="zh-CN" altLang="en-US" sz="6600" dirty="0">
                <a:latin typeface="FZKTPY03" panose="03000509000000000000" pitchFamily="65" charset="-122"/>
                <a:ea typeface="FZKTPY03" panose="03000509000000000000" pitchFamily="65" charset="-122"/>
              </a:rPr>
              <a:t>的</a:t>
            </a:r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分数</a:t>
            </a:r>
            <a:br>
              <a:rPr lang="en-US" dirty="0"/>
            </a:br>
            <a:r>
              <a:rPr lang="en-US" dirty="0"/>
              <a:t>Simplest 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400" dirty="0"/>
              <a:t>The form of a fraction when the numerator and denominator have the number 1 as the greatest common factor.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FBD646-DD5B-452D-9A94-10ADB446D7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8054" b="11100"/>
          <a:stretch/>
        </p:blipFill>
        <p:spPr>
          <a:xfrm>
            <a:off x="6308857" y="500767"/>
            <a:ext cx="5146788" cy="245110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104844B8-F0CE-4E5B-802B-F3C0401136FE}"/>
              </a:ext>
            </a:extLst>
          </p:cNvPr>
          <p:cNvSpPr/>
          <p:nvPr/>
        </p:nvSpPr>
        <p:spPr>
          <a:xfrm>
            <a:off x="8547100" y="1619250"/>
            <a:ext cx="952500" cy="3111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8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公分母</a:t>
            </a:r>
            <a:br>
              <a:rPr 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</a:br>
            <a:r>
              <a:rPr lang="en-US" dirty="0"/>
              <a:t>Common Denominators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When two fractions have the same denominator.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5A7C01-3B87-4FB1-8186-99A92C7ED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2331" y="286871"/>
            <a:ext cx="1865538" cy="30360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BB143C-DD25-4270-8BCE-0D1E518AC4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378"/>
          <a:stretch/>
        </p:blipFill>
        <p:spPr>
          <a:xfrm>
            <a:off x="9466382" y="1512761"/>
            <a:ext cx="1865538" cy="181018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6C751AFC-58E8-4791-A66A-3C6F1A2938CD}"/>
              </a:ext>
            </a:extLst>
          </p:cNvPr>
          <p:cNvSpPr/>
          <p:nvPr/>
        </p:nvSpPr>
        <p:spPr>
          <a:xfrm>
            <a:off x="7112250" y="1726317"/>
            <a:ext cx="1114816" cy="11711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896EB2-9389-4750-8380-B20E67EEFCF6}"/>
              </a:ext>
            </a:extLst>
          </p:cNvPr>
          <p:cNvSpPr/>
          <p:nvPr/>
        </p:nvSpPr>
        <p:spPr>
          <a:xfrm>
            <a:off x="7039801" y="1512761"/>
            <a:ext cx="1490597" cy="1588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6096BF-6D13-461F-B388-45AAAC0BC20E}"/>
              </a:ext>
            </a:extLst>
          </p:cNvPr>
          <p:cNvSpPr txBox="1"/>
          <p:nvPr/>
        </p:nvSpPr>
        <p:spPr>
          <a:xfrm>
            <a:off x="9899650" y="525988"/>
            <a:ext cx="99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BDDE1F-61A8-451B-808D-452E83269A8B}"/>
              </a:ext>
            </a:extLst>
          </p:cNvPr>
          <p:cNvSpPr/>
          <p:nvPr/>
        </p:nvSpPr>
        <p:spPr>
          <a:xfrm>
            <a:off x="9539212" y="1512761"/>
            <a:ext cx="1490597" cy="1588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90448F-CBA7-400A-931C-6D8C3A64A335}"/>
              </a:ext>
            </a:extLst>
          </p:cNvPr>
          <p:cNvSpPr/>
          <p:nvPr/>
        </p:nvSpPr>
        <p:spPr>
          <a:xfrm>
            <a:off x="9714012" y="1726317"/>
            <a:ext cx="1114816" cy="11711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7A472C-3557-4347-AF1C-5D048AA5D9DA}"/>
              </a:ext>
            </a:extLst>
          </p:cNvPr>
          <p:cNvCxnSpPr>
            <a:cxnSpLocks/>
          </p:cNvCxnSpPr>
          <p:nvPr/>
        </p:nvCxnSpPr>
        <p:spPr>
          <a:xfrm>
            <a:off x="8335856" y="2324609"/>
            <a:ext cx="1270590" cy="0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79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单位分数</a:t>
            </a:r>
            <a:br>
              <a:rPr lang="en-US" dirty="0"/>
            </a:br>
            <a:r>
              <a:rPr lang="en-US" dirty="0"/>
              <a:t>Unit Fraction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685800" indent="0">
              <a:buNone/>
            </a:pPr>
            <a:r>
              <a:rPr lang="en-US" sz="4400" dirty="0"/>
              <a:t>A fraction with a numerator of 1. A unit fraction represents one part of a whole that has been partitioned into a given number of parts.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AB9C65-3F7C-4F63-B35C-82FBDD6E668C}"/>
              </a:ext>
            </a:extLst>
          </p:cNvPr>
          <p:cNvSpPr txBox="1"/>
          <p:nvPr/>
        </p:nvSpPr>
        <p:spPr>
          <a:xfrm>
            <a:off x="6335712" y="286871"/>
            <a:ext cx="19446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8800" b="1" dirty="0">
                <a:solidFill>
                  <a:srgbClr val="B808A3"/>
                </a:solidFill>
                <a:latin typeface="Century Gothic" panose="020B0502020202020204" pitchFamily="34" charset="0"/>
              </a:rPr>
              <a:t>1</a:t>
            </a:r>
          </a:p>
          <a:p>
            <a:r>
              <a:rPr lang="en-US" sz="8800" b="1" dirty="0">
                <a:solidFill>
                  <a:srgbClr val="B808A3"/>
                </a:solidFill>
                <a:latin typeface="Century Gothic" panose="020B0502020202020204" pitchFamily="34" charset="0"/>
              </a:rPr>
              <a:t> 3</a:t>
            </a:r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748F8924-2BBF-43CC-88AC-09A8FBDD36CA}"/>
              </a:ext>
            </a:extLst>
          </p:cNvPr>
          <p:cNvSpPr/>
          <p:nvPr/>
        </p:nvSpPr>
        <p:spPr>
          <a:xfrm>
            <a:off x="6227762" y="1385628"/>
            <a:ext cx="1589088" cy="671771"/>
          </a:xfrm>
          <a:prstGeom prst="mathMinus">
            <a:avLst/>
          </a:prstGeom>
          <a:solidFill>
            <a:srgbClr val="B80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808A3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5EB6B13-2899-4A0E-AA3E-0A101F045D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04200" y="561925"/>
          <a:ext cx="3352800" cy="2367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219329670"/>
                    </a:ext>
                  </a:extLst>
                </a:gridCol>
              </a:tblGrid>
              <a:tr h="789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9255"/>
                  </a:ext>
                </a:extLst>
              </a:tr>
              <a:tr h="78932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27800"/>
                  </a:ext>
                </a:extLst>
              </a:tr>
              <a:tr h="7893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52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5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等值小数</a:t>
            </a:r>
            <a:br>
              <a:rPr lang="en-US" dirty="0"/>
            </a:br>
            <a:r>
              <a:rPr lang="en-US" dirty="0"/>
              <a:t>Equivalent Decimals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Decimals that name the same amount</a:t>
            </a:r>
          </a:p>
        </p:txBody>
      </p:sp>
      <p:sp>
        <p:nvSpPr>
          <p:cNvPr id="2" name="Equals 1">
            <a:extLst>
              <a:ext uri="{FF2B5EF4-FFF2-40B4-BE49-F238E27FC236}">
                <a16:creationId xmlns:a16="http://schemas.microsoft.com/office/drawing/2014/main" id="{6E1F3B62-3E32-43B9-A35C-1E5D446F065F}"/>
              </a:ext>
            </a:extLst>
          </p:cNvPr>
          <p:cNvSpPr/>
          <p:nvPr/>
        </p:nvSpPr>
        <p:spPr>
          <a:xfrm>
            <a:off x="8509000" y="1333500"/>
            <a:ext cx="882650" cy="762000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4A66347-D6C2-4E5C-8DE4-04C5B90CB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575725"/>
              </p:ext>
            </p:extLst>
          </p:nvPr>
        </p:nvGraphicFramePr>
        <p:xfrm>
          <a:off x="6346671" y="560680"/>
          <a:ext cx="2082800" cy="17956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973432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701982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891171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104683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912151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1199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446548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7458032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569576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6698141"/>
                    </a:ext>
                  </a:extLst>
                </a:gridCol>
              </a:tblGrid>
              <a:tr h="17956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7425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9230CC0A-28FE-4145-8707-22A458C67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179" y="560680"/>
            <a:ext cx="2082800" cy="17956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FA07BD-ADEE-49B5-AD69-78995FB83DF1}"/>
              </a:ext>
            </a:extLst>
          </p:cNvPr>
          <p:cNvSpPr txBox="1"/>
          <p:nvPr/>
        </p:nvSpPr>
        <p:spPr>
          <a:xfrm>
            <a:off x="7034878" y="2356343"/>
            <a:ext cx="1467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.6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495272-E98C-4BD7-A852-A016731B6714}"/>
              </a:ext>
            </a:extLst>
          </p:cNvPr>
          <p:cNvSpPr txBox="1"/>
          <p:nvPr/>
        </p:nvSpPr>
        <p:spPr>
          <a:xfrm>
            <a:off x="9835039" y="2323443"/>
            <a:ext cx="14678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.60</a:t>
            </a:r>
          </a:p>
        </p:txBody>
      </p:sp>
    </p:spTree>
    <p:extLst>
      <p:ext uri="{BB962C8B-B14F-4D97-AF65-F5344CB8AC3E}">
        <p14:creationId xmlns:p14="http://schemas.microsoft.com/office/powerpoint/2010/main" val="15803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相等分数</a:t>
            </a:r>
            <a:br>
              <a:rPr lang="en-US" dirty="0"/>
            </a:br>
            <a:r>
              <a:rPr lang="en-US" sz="4400" dirty="0"/>
              <a:t>Equivalent Fractions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Fractions that name the same part of a whole region, set, or distance on a number line.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C6E4FE-16C4-4812-8BA3-7C97355F64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531350" y="472016"/>
          <a:ext cx="208915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2926324620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0363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12701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21197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5C3767-872B-41C4-91B7-5611B95AC7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30950" y="472016"/>
          <a:ext cx="208915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1707308396"/>
                    </a:ext>
                  </a:extLst>
                </a:gridCol>
              </a:tblGrid>
              <a:tr h="334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43380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07513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33960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058642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332642"/>
                  </a:ext>
                </a:extLst>
              </a:tr>
              <a:tr h="334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727728"/>
                  </a:ext>
                </a:extLst>
              </a:tr>
            </a:tbl>
          </a:graphicData>
        </a:graphic>
      </p:graphicFrame>
      <p:sp>
        <p:nvSpPr>
          <p:cNvPr id="2" name="Equals 1">
            <a:extLst>
              <a:ext uri="{FF2B5EF4-FFF2-40B4-BE49-F238E27FC236}">
                <a16:creationId xmlns:a16="http://schemas.microsoft.com/office/drawing/2014/main" id="{6E1F3B62-3E32-43B9-A35C-1E5D446F065F}"/>
              </a:ext>
            </a:extLst>
          </p:cNvPr>
          <p:cNvSpPr/>
          <p:nvPr/>
        </p:nvSpPr>
        <p:spPr>
          <a:xfrm>
            <a:off x="8509000" y="1333500"/>
            <a:ext cx="882650" cy="762000"/>
          </a:xfrm>
          <a:prstGeom prst="mathEqua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0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假分数</a:t>
            </a:r>
            <a:br>
              <a:rPr lang="en-US" dirty="0"/>
            </a:br>
            <a:r>
              <a:rPr lang="en-US" dirty="0"/>
              <a:t>Fractions Greater than 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fraction whose numerator is greater than its denominator, sometimes referred to as an “improper fraction.”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ACBF8F-93D3-45D6-93BC-6B50EF1B405C}"/>
              </a:ext>
            </a:extLst>
          </p:cNvPr>
          <p:cNvGrpSpPr/>
          <p:nvPr/>
        </p:nvGrpSpPr>
        <p:grpSpPr>
          <a:xfrm>
            <a:off x="6330950" y="404060"/>
            <a:ext cx="1498600" cy="2800767"/>
            <a:chOff x="654050" y="1403351"/>
            <a:chExt cx="1409700" cy="280076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19CD7E-4666-49D3-8C83-E79F98D219B4}"/>
                </a:ext>
              </a:extLst>
            </p:cNvPr>
            <p:cNvSpPr txBox="1"/>
            <p:nvPr/>
          </p:nvSpPr>
          <p:spPr>
            <a:xfrm>
              <a:off x="831850" y="1403351"/>
              <a:ext cx="12319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dirty="0">
                  <a:solidFill>
                    <a:srgbClr val="00CC99"/>
                  </a:solidFill>
                  <a:latin typeface="Century Gothic" panose="020B0502020202020204" pitchFamily="34" charset="0"/>
                </a:rPr>
                <a:t>5</a:t>
              </a:r>
            </a:p>
            <a:p>
              <a:r>
                <a:rPr lang="en-US" sz="8800" b="1" dirty="0">
                  <a:solidFill>
                    <a:srgbClr val="00CC99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" name="Minus Sign 8">
              <a:extLst>
                <a:ext uri="{FF2B5EF4-FFF2-40B4-BE49-F238E27FC236}">
                  <a16:creationId xmlns:a16="http://schemas.microsoft.com/office/drawing/2014/main" id="{593885CE-60F2-4A7E-9764-BF7E331B2551}"/>
                </a:ext>
              </a:extLst>
            </p:cNvPr>
            <p:cNvSpPr/>
            <p:nvPr/>
          </p:nvSpPr>
          <p:spPr>
            <a:xfrm>
              <a:off x="654050" y="2565608"/>
              <a:ext cx="1346200" cy="476250"/>
            </a:xfrm>
            <a:prstGeom prst="mathMinus">
              <a:avLst/>
            </a:prstGeom>
            <a:solidFill>
              <a:srgbClr val="00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B32922-8770-40CD-ACB8-A28C6B9085DD}"/>
              </a:ext>
            </a:extLst>
          </p:cNvPr>
          <p:cNvGraphicFramePr/>
          <p:nvPr>
            <p:extLst/>
          </p:nvPr>
        </p:nvGraphicFramePr>
        <p:xfrm>
          <a:off x="7289802" y="813343"/>
          <a:ext cx="2963860" cy="232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BFF02B72-86D2-437E-9E75-206D46753E88}"/>
              </a:ext>
            </a:extLst>
          </p:cNvPr>
          <p:cNvGraphicFramePr/>
          <p:nvPr>
            <p:extLst/>
          </p:nvPr>
        </p:nvGraphicFramePr>
        <p:xfrm>
          <a:off x="9365545" y="875803"/>
          <a:ext cx="2963860" cy="222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574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最大公因数</a:t>
            </a:r>
            <a:br>
              <a:rPr lang="en-US" dirty="0"/>
            </a:br>
            <a:r>
              <a:rPr lang="en-US" dirty="0"/>
              <a:t>Greatest Common Factor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The greatest common factor shared by two or more numbers.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7936FA-2A95-4275-816E-87F0CADE7B42}"/>
              </a:ext>
            </a:extLst>
          </p:cNvPr>
          <p:cNvGrpSpPr/>
          <p:nvPr/>
        </p:nvGrpSpPr>
        <p:grpSpPr>
          <a:xfrm>
            <a:off x="6676201" y="1014607"/>
            <a:ext cx="1283918" cy="1622121"/>
            <a:chOff x="6501008" y="1014608"/>
            <a:chExt cx="1283918" cy="1622121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DA031EC-973A-4181-8B78-6A0B67633D98}"/>
                </a:ext>
              </a:extLst>
            </p:cNvPr>
            <p:cNvCxnSpPr>
              <a:cxnSpLocks/>
            </p:cNvCxnSpPr>
            <p:nvPr/>
          </p:nvCxnSpPr>
          <p:spPr>
            <a:xfrm>
              <a:off x="7171151" y="1014608"/>
              <a:ext cx="0" cy="16221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CA64A40-4E28-451E-B246-66F5307364B1}"/>
                </a:ext>
              </a:extLst>
            </p:cNvPr>
            <p:cNvCxnSpPr/>
            <p:nvPr/>
          </p:nvCxnSpPr>
          <p:spPr>
            <a:xfrm>
              <a:off x="6501008" y="1014608"/>
              <a:ext cx="12839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148FF4-782C-4DDD-9C73-7493832651B9}"/>
              </a:ext>
            </a:extLst>
          </p:cNvPr>
          <p:cNvGrpSpPr/>
          <p:nvPr/>
        </p:nvGrpSpPr>
        <p:grpSpPr>
          <a:xfrm>
            <a:off x="9240033" y="1014608"/>
            <a:ext cx="1283918" cy="1478072"/>
            <a:chOff x="6501008" y="1014608"/>
            <a:chExt cx="1283918" cy="162212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44C2EC-340A-4CDA-9316-17F6C6F73F7E}"/>
                </a:ext>
              </a:extLst>
            </p:cNvPr>
            <p:cNvCxnSpPr>
              <a:cxnSpLocks/>
            </p:cNvCxnSpPr>
            <p:nvPr/>
          </p:nvCxnSpPr>
          <p:spPr>
            <a:xfrm>
              <a:off x="7171151" y="1014608"/>
              <a:ext cx="0" cy="16221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3EEC144-A02E-4038-B185-BFC8FDA6B14D}"/>
                </a:ext>
              </a:extLst>
            </p:cNvPr>
            <p:cNvCxnSpPr/>
            <p:nvPr/>
          </p:nvCxnSpPr>
          <p:spPr>
            <a:xfrm>
              <a:off x="6501008" y="1014608"/>
              <a:ext cx="128391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A179F73-DBF9-4CA2-8A6A-2143B924A4C1}"/>
              </a:ext>
            </a:extLst>
          </p:cNvPr>
          <p:cNvSpPr txBox="1"/>
          <p:nvPr/>
        </p:nvSpPr>
        <p:spPr>
          <a:xfrm>
            <a:off x="6961196" y="413183"/>
            <a:ext cx="84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62B75E-7E01-4A8A-992A-B195F630E7D0}"/>
              </a:ext>
            </a:extLst>
          </p:cNvPr>
          <p:cNvSpPr txBox="1"/>
          <p:nvPr/>
        </p:nvSpPr>
        <p:spPr>
          <a:xfrm>
            <a:off x="9659656" y="413183"/>
            <a:ext cx="501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3D29BE-DAE8-45A0-92BD-9424199F44E3}"/>
              </a:ext>
            </a:extLst>
          </p:cNvPr>
          <p:cNvSpPr txBox="1"/>
          <p:nvPr/>
        </p:nvSpPr>
        <p:spPr>
          <a:xfrm>
            <a:off x="6739003" y="1121069"/>
            <a:ext cx="50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2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18B67E-942B-45C3-BC33-C39E35E18596}"/>
              </a:ext>
            </a:extLst>
          </p:cNvPr>
          <p:cNvSpPr txBox="1"/>
          <p:nvPr/>
        </p:nvSpPr>
        <p:spPr>
          <a:xfrm>
            <a:off x="7480973" y="1121070"/>
            <a:ext cx="653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16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8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EE2BE1-CDE8-4901-B370-B7347A700474}"/>
              </a:ext>
            </a:extLst>
          </p:cNvPr>
          <p:cNvSpPr txBox="1"/>
          <p:nvPr/>
        </p:nvSpPr>
        <p:spPr>
          <a:xfrm>
            <a:off x="9346508" y="1102270"/>
            <a:ext cx="501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4CB667-DD31-4310-8CC9-E4E97FA4D50B}"/>
              </a:ext>
            </a:extLst>
          </p:cNvPr>
          <p:cNvSpPr txBox="1"/>
          <p:nvPr/>
        </p:nvSpPr>
        <p:spPr>
          <a:xfrm>
            <a:off x="10074657" y="1121069"/>
            <a:ext cx="501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8</a:t>
            </a:r>
          </a:p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B0E9381-A11B-4E6E-A504-74BCBB6345E9}"/>
              </a:ext>
            </a:extLst>
          </p:cNvPr>
          <p:cNvSpPr/>
          <p:nvPr/>
        </p:nvSpPr>
        <p:spPr>
          <a:xfrm>
            <a:off x="7480269" y="1659678"/>
            <a:ext cx="431640" cy="5010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C91975-5617-4774-851E-B174E901A83D}"/>
              </a:ext>
            </a:extLst>
          </p:cNvPr>
          <p:cNvSpPr/>
          <p:nvPr/>
        </p:nvSpPr>
        <p:spPr>
          <a:xfrm>
            <a:off x="10065995" y="1171175"/>
            <a:ext cx="431640" cy="501000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8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最小公倍数</a:t>
            </a:r>
            <a:br>
              <a:rPr 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</a:br>
            <a:r>
              <a:rPr lang="en-US" dirty="0"/>
              <a:t>Least Common Multiple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The smallest number that is a multiple of two or more numbers.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CFC848-B6F5-47BC-B122-6E0EB913D1A2}"/>
              </a:ext>
            </a:extLst>
          </p:cNvPr>
          <p:cNvSpPr txBox="1"/>
          <p:nvPr/>
        </p:nvSpPr>
        <p:spPr>
          <a:xfrm>
            <a:off x="6851650" y="286871"/>
            <a:ext cx="4578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3, 6, 9, 12</a:t>
            </a:r>
          </a:p>
          <a:p>
            <a:pPr>
              <a:lnSpc>
                <a:spcPct val="150000"/>
              </a:lnSpc>
            </a:pPr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4, 8, 12, 16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4AC197-28F7-47B1-8676-D844BBAF6CCC}"/>
              </a:ext>
            </a:extLst>
          </p:cNvPr>
          <p:cNvSpPr/>
          <p:nvPr/>
        </p:nvSpPr>
        <p:spPr>
          <a:xfrm>
            <a:off x="9436100" y="533400"/>
            <a:ext cx="1117600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238511-CA13-49BD-A7E2-313DE38D4060}"/>
              </a:ext>
            </a:extLst>
          </p:cNvPr>
          <p:cNvSpPr/>
          <p:nvPr/>
        </p:nvSpPr>
        <p:spPr>
          <a:xfrm>
            <a:off x="8569324" y="1922929"/>
            <a:ext cx="1222375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3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988" y="286871"/>
            <a:ext cx="5809442" cy="2878893"/>
          </a:xfrm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zh-CN" altLang="en-US" sz="6600" dirty="0">
                <a:latin typeface="FZKTPY01" panose="03000509000000000000" pitchFamily="65" charset="-122"/>
                <a:ea typeface="FZKTPY01" panose="03000509000000000000" pitchFamily="65" charset="-122"/>
              </a:rPr>
              <a:t>带分数</a:t>
            </a:r>
            <a:br>
              <a:rPr lang="en-US" dirty="0"/>
            </a:br>
            <a:r>
              <a:rPr lang="en-US" dirty="0"/>
              <a:t>Mixed Number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66430" y="286871"/>
            <a:ext cx="5809442" cy="2878893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7     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=</a:t>
            </a:r>
            <a:r>
              <a:rPr lang="en-US" sz="8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7.75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6988" y="3165764"/>
            <a:ext cx="11618884" cy="2878893"/>
          </a:xfrm>
          <a:noFill/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685800" indent="0">
              <a:buNone/>
            </a:pPr>
            <a:r>
              <a:rPr lang="en-US" sz="4800" dirty="0"/>
              <a:t>A whole number and a fraction or a whole number and a decimal.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9DD4D3-FB46-45E8-AAA5-78A4388B75D4}"/>
              </a:ext>
            </a:extLst>
          </p:cNvPr>
          <p:cNvGrpSpPr/>
          <p:nvPr/>
        </p:nvGrpSpPr>
        <p:grpSpPr>
          <a:xfrm>
            <a:off x="6959624" y="813343"/>
            <a:ext cx="1878904" cy="2215991"/>
            <a:chOff x="10754875" y="236163"/>
            <a:chExt cx="1878904" cy="221599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3BAAA10-07FC-4A0B-B729-C4315505B6C0}"/>
                </a:ext>
              </a:extLst>
            </p:cNvPr>
            <p:cNvSpPr txBox="1"/>
            <p:nvPr/>
          </p:nvSpPr>
          <p:spPr>
            <a:xfrm>
              <a:off x="10754875" y="236163"/>
              <a:ext cx="187890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  75</a:t>
              </a:r>
            </a:p>
            <a:p>
              <a:r>
                <a:rPr lang="en-US" sz="6000" b="1" dirty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tx2">
                        <a:lumMod val="75000"/>
                      </a:schemeClr>
                    </a:outerShdw>
                  </a:effectLst>
                </a:rPr>
                <a:t> 100</a:t>
              </a:r>
            </a:p>
            <a:p>
              <a:endParaRPr lang="en-US" dirty="0"/>
            </a:p>
          </p:txBody>
        </p:sp>
        <p:sp>
          <p:nvSpPr>
            <p:cNvPr id="9" name="Minus Sign 8">
              <a:extLst>
                <a:ext uri="{FF2B5EF4-FFF2-40B4-BE49-F238E27FC236}">
                  <a16:creationId xmlns:a16="http://schemas.microsoft.com/office/drawing/2014/main" id="{4EA6C6D3-36FB-40DF-9ADA-CAEB284D1A0A}"/>
                </a:ext>
              </a:extLst>
            </p:cNvPr>
            <p:cNvSpPr/>
            <p:nvPr/>
          </p:nvSpPr>
          <p:spPr>
            <a:xfrm>
              <a:off x="10889967" y="1024744"/>
              <a:ext cx="1415441" cy="319414"/>
            </a:xfrm>
            <a:prstGeom prst="mathMinus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575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266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FZKTPY01</vt:lpstr>
      <vt:lpstr>FZKTPY03</vt:lpstr>
      <vt:lpstr>Arial</vt:lpstr>
      <vt:lpstr>Calibri</vt:lpstr>
      <vt:lpstr>Century Gothic</vt:lpstr>
      <vt:lpstr>Verdana</vt:lpstr>
      <vt:lpstr>Office Theme</vt:lpstr>
      <vt:lpstr>Grade 4 Math </vt:lpstr>
      <vt:lpstr>公分母 Common Denominators</vt:lpstr>
      <vt:lpstr>单位分数 Unit Fraction</vt:lpstr>
      <vt:lpstr>等值小数 Equivalent Decimals</vt:lpstr>
      <vt:lpstr>相等分数 Equivalent Fractions</vt:lpstr>
      <vt:lpstr>假分数 Fractions Greater than One</vt:lpstr>
      <vt:lpstr>最大公因数 Greatest Common Factor</vt:lpstr>
      <vt:lpstr>最小公倍数 Least Common Multiple</vt:lpstr>
      <vt:lpstr>带分数 Mixed Number</vt:lpstr>
      <vt:lpstr>数线 Number Line</vt:lpstr>
      <vt:lpstr>对分 Partition</vt:lpstr>
      <vt:lpstr>最简单的分数 Simplest Form</vt:lpstr>
    </vt:vector>
  </TitlesOfParts>
  <Company>HISD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5 Math</dc:title>
  <dc:creator>Perez, Nalsy</dc:creator>
  <cp:lastModifiedBy>Lin, Chiwei</cp:lastModifiedBy>
  <cp:revision>46</cp:revision>
  <dcterms:created xsi:type="dcterms:W3CDTF">2018-03-21T19:41:20Z</dcterms:created>
  <dcterms:modified xsi:type="dcterms:W3CDTF">2018-09-07T14:36:40Z</dcterms:modified>
</cp:coreProperties>
</file>