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9" r:id="rId4"/>
    <p:sldId id="287" r:id="rId5"/>
    <p:sldId id="286" r:id="rId6"/>
    <p:sldId id="281" r:id="rId7"/>
    <p:sldId id="280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808A3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B30-42AB-B392-0D4F2163C23B}"/>
              </c:ext>
            </c:extLst>
          </c:dPt>
          <c:dPt>
            <c:idx val="1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B30-42AB-B392-0D4F2163C23B}"/>
              </c:ext>
            </c:extLst>
          </c:dPt>
          <c:dPt>
            <c:idx val="2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B30-42AB-B392-0D4F2163C23B}"/>
              </c:ext>
            </c:extLst>
          </c:dPt>
          <c:dPt>
            <c:idx val="3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B30-42AB-B392-0D4F2163C23B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0.33</c:v>
                </c:pt>
                <c:pt idx="1">
                  <c:v>0.33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8-4AA0-AADA-95BEBE802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808A3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F5-4710-9129-2B810FF9472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F5-4710-9129-2B810FF9472E}"/>
              </c:ext>
            </c:extLst>
          </c:dPt>
          <c:dPt>
            <c:idx val="2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F5-4710-9129-2B810FF9472E}"/>
              </c:ext>
            </c:extLst>
          </c:dPt>
          <c:dPt>
            <c:idx val="3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F5-4710-9129-2B810FF9472E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0.33</c:v>
                </c:pt>
                <c:pt idx="1">
                  <c:v>0.33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F5-4710-9129-2B810FF94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9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0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7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8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6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4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9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7072-C097-40ED-92C2-9F1BC3E1116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www.houstonisd.org/cms/lib2/TX01001591/Centricity/domain/19481/branding/departments/HISD_Elementary-Curriculum-Development-DEPARTMENT-Logo-HORIZ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13" y="6225100"/>
            <a:ext cx="8293815" cy="50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1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Grade 4 Math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 Represent, decompose, and Compare Fractions, and determine fraction equivalence</a:t>
            </a:r>
          </a:p>
        </p:txBody>
      </p:sp>
    </p:spTree>
    <p:extLst>
      <p:ext uri="{BB962C8B-B14F-4D97-AF65-F5344CB8AC3E}">
        <p14:creationId xmlns:p14="http://schemas.microsoft.com/office/powerpoint/2010/main" val="301124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标准分数</a:t>
            </a:r>
            <a:br>
              <a:rPr lang="en-US" dirty="0"/>
            </a:br>
            <a:r>
              <a:rPr lang="en-US" sz="4400" dirty="0"/>
              <a:t>Benchmark Fractions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Fractions that are easy to round to and add and subtract with.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9CF8A6C-CFC8-4E48-B9BF-73CDFA3D165C}"/>
              </a:ext>
            </a:extLst>
          </p:cNvPr>
          <p:cNvCxnSpPr/>
          <p:nvPr/>
        </p:nvCxnSpPr>
        <p:spPr>
          <a:xfrm>
            <a:off x="6858000" y="1733550"/>
            <a:ext cx="3962400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95286D3-54CA-494F-A234-A28B78EB7EFE}"/>
              </a:ext>
            </a:extLst>
          </p:cNvPr>
          <p:cNvCxnSpPr/>
          <p:nvPr/>
        </p:nvCxnSpPr>
        <p:spPr>
          <a:xfrm>
            <a:off x="7385050" y="1460500"/>
            <a:ext cx="0" cy="603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690F2B-8097-47B5-805E-BDF1A53089BF}"/>
              </a:ext>
            </a:extLst>
          </p:cNvPr>
          <p:cNvCxnSpPr>
            <a:cxnSpLocks/>
          </p:cNvCxnSpPr>
          <p:nvPr/>
        </p:nvCxnSpPr>
        <p:spPr>
          <a:xfrm>
            <a:off x="9525000" y="1511300"/>
            <a:ext cx="0" cy="40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40DA957-9CBF-4F89-8EBC-1F6D4A917417}"/>
              </a:ext>
            </a:extLst>
          </p:cNvPr>
          <p:cNvCxnSpPr>
            <a:cxnSpLocks/>
          </p:cNvCxnSpPr>
          <p:nvPr/>
        </p:nvCxnSpPr>
        <p:spPr>
          <a:xfrm>
            <a:off x="7943850" y="1511300"/>
            <a:ext cx="0" cy="40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9432E6-953D-4FCE-9F05-921B49B09D13}"/>
              </a:ext>
            </a:extLst>
          </p:cNvPr>
          <p:cNvCxnSpPr>
            <a:cxnSpLocks/>
          </p:cNvCxnSpPr>
          <p:nvPr/>
        </p:nvCxnSpPr>
        <p:spPr>
          <a:xfrm>
            <a:off x="8718550" y="1511300"/>
            <a:ext cx="0" cy="40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DCB754-2CE7-4EC2-AFD5-FE0E7A23FC46}"/>
              </a:ext>
            </a:extLst>
          </p:cNvPr>
          <p:cNvCxnSpPr/>
          <p:nvPr/>
        </p:nvCxnSpPr>
        <p:spPr>
          <a:xfrm>
            <a:off x="10331450" y="1460500"/>
            <a:ext cx="0" cy="603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542EBF9-AABC-4637-A724-E18A7B726055}"/>
              </a:ext>
            </a:extLst>
          </p:cNvPr>
          <p:cNvSpPr txBox="1"/>
          <p:nvPr/>
        </p:nvSpPr>
        <p:spPr>
          <a:xfrm>
            <a:off x="7124704" y="1886717"/>
            <a:ext cx="660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DDB7FD-B5F6-4739-B26D-D1B58C47662A}"/>
              </a:ext>
            </a:extLst>
          </p:cNvPr>
          <p:cNvSpPr txBox="1"/>
          <p:nvPr/>
        </p:nvSpPr>
        <p:spPr>
          <a:xfrm>
            <a:off x="9315453" y="2267648"/>
            <a:ext cx="507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46EE87-7440-4C4D-8486-B52693766585}"/>
              </a:ext>
            </a:extLst>
          </p:cNvPr>
          <p:cNvSpPr txBox="1"/>
          <p:nvPr/>
        </p:nvSpPr>
        <p:spPr>
          <a:xfrm>
            <a:off x="10058404" y="1886717"/>
            <a:ext cx="660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C7652BC-2AA5-4DF3-A9C4-3B750EDD11A3}"/>
              </a:ext>
            </a:extLst>
          </p:cNvPr>
          <p:cNvCxnSpPr/>
          <p:nvPr/>
        </p:nvCxnSpPr>
        <p:spPr>
          <a:xfrm>
            <a:off x="9366592" y="2348382"/>
            <a:ext cx="40571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9B1C92B-16AC-4B00-80F3-C6C87B74DA9E}"/>
              </a:ext>
            </a:extLst>
          </p:cNvPr>
          <p:cNvGrpSpPr/>
          <p:nvPr/>
        </p:nvGrpSpPr>
        <p:grpSpPr>
          <a:xfrm>
            <a:off x="9315453" y="1822675"/>
            <a:ext cx="527049" cy="1200329"/>
            <a:chOff x="9315453" y="1822675"/>
            <a:chExt cx="527049" cy="120032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7813B9-0D9E-4AB8-BE4A-4220B799A072}"/>
                </a:ext>
              </a:extLst>
            </p:cNvPr>
            <p:cNvSpPr txBox="1"/>
            <p:nvPr/>
          </p:nvSpPr>
          <p:spPr>
            <a:xfrm>
              <a:off x="9322142" y="1822675"/>
              <a:ext cx="5203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</a:p>
            <a:p>
              <a:endParaRPr lang="en-US" sz="3600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5BC317D-9047-4BFD-AB99-99A858DA066A}"/>
                </a:ext>
              </a:extLst>
            </p:cNvPr>
            <p:cNvSpPr txBox="1"/>
            <p:nvPr/>
          </p:nvSpPr>
          <p:spPr>
            <a:xfrm>
              <a:off x="9315453" y="2281939"/>
              <a:ext cx="5079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5C85E0C-4A72-44B5-8D53-12643F31ED11}"/>
                </a:ext>
              </a:extLst>
            </p:cNvPr>
            <p:cNvCxnSpPr/>
            <p:nvPr/>
          </p:nvCxnSpPr>
          <p:spPr>
            <a:xfrm>
              <a:off x="9366592" y="2362673"/>
              <a:ext cx="405716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601FB23-7A05-4A13-B3B1-F8D8553FB33B}"/>
              </a:ext>
            </a:extLst>
          </p:cNvPr>
          <p:cNvGrpSpPr/>
          <p:nvPr/>
        </p:nvGrpSpPr>
        <p:grpSpPr>
          <a:xfrm>
            <a:off x="7775575" y="1858694"/>
            <a:ext cx="524042" cy="1200329"/>
            <a:chOff x="7623175" y="1706294"/>
            <a:chExt cx="524042" cy="120032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281CB0D-89E8-4E7D-B0DA-0A36364878E7}"/>
                </a:ext>
              </a:extLst>
            </p:cNvPr>
            <p:cNvSpPr txBox="1"/>
            <p:nvPr/>
          </p:nvSpPr>
          <p:spPr>
            <a:xfrm>
              <a:off x="7626857" y="1706294"/>
              <a:ext cx="5203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</a:p>
            <a:p>
              <a:endParaRPr lang="en-US" sz="3600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303E028-677F-47E0-A2BE-2EF6F216995E}"/>
                </a:ext>
              </a:extLst>
            </p:cNvPr>
            <p:cNvSpPr txBox="1"/>
            <p:nvPr/>
          </p:nvSpPr>
          <p:spPr>
            <a:xfrm>
              <a:off x="7623175" y="2126536"/>
              <a:ext cx="5079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3659974-3F0D-49CC-88E0-E86970C9146C}"/>
                </a:ext>
              </a:extLst>
            </p:cNvPr>
            <p:cNvCxnSpPr/>
            <p:nvPr/>
          </p:nvCxnSpPr>
          <p:spPr>
            <a:xfrm>
              <a:off x="7658442" y="2234759"/>
              <a:ext cx="40571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C80D965-D9B7-42E2-9B80-395FC06EFF15}"/>
              </a:ext>
            </a:extLst>
          </p:cNvPr>
          <p:cNvGrpSpPr/>
          <p:nvPr/>
        </p:nvGrpSpPr>
        <p:grpSpPr>
          <a:xfrm>
            <a:off x="8521697" y="1846688"/>
            <a:ext cx="527049" cy="1200329"/>
            <a:chOff x="9315453" y="1822675"/>
            <a:chExt cx="527049" cy="120032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E605E8E-8565-4CC7-8190-B3CACB74803A}"/>
                </a:ext>
              </a:extLst>
            </p:cNvPr>
            <p:cNvSpPr txBox="1"/>
            <p:nvPr/>
          </p:nvSpPr>
          <p:spPr>
            <a:xfrm>
              <a:off x="9322142" y="1822675"/>
              <a:ext cx="5203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</a:p>
            <a:p>
              <a:endParaRPr lang="en-US" sz="3600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74AFE14-4966-4A7E-B6C0-437024AD3B33}"/>
                </a:ext>
              </a:extLst>
            </p:cNvPr>
            <p:cNvSpPr txBox="1"/>
            <p:nvPr/>
          </p:nvSpPr>
          <p:spPr>
            <a:xfrm>
              <a:off x="9315453" y="2281939"/>
              <a:ext cx="5079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5812274-8D14-40BC-B727-6ABBAB533043}"/>
                </a:ext>
              </a:extLst>
            </p:cNvPr>
            <p:cNvCxnSpPr/>
            <p:nvPr/>
          </p:nvCxnSpPr>
          <p:spPr>
            <a:xfrm>
              <a:off x="9366592" y="2362673"/>
              <a:ext cx="40571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091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相等分数</a:t>
            </a:r>
            <a:br>
              <a:rPr lang="en-US" dirty="0"/>
            </a:br>
            <a:r>
              <a:rPr lang="en-US" sz="4400" dirty="0"/>
              <a:t>Equivalent Fractions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Fractions that name the same part of a whole region, set, or distance on a number line.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9C6E4FE-16C4-4812-8BA3-7C97355F64E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531350" y="472016"/>
          <a:ext cx="208915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150">
                  <a:extLst>
                    <a:ext uri="{9D8B030D-6E8A-4147-A177-3AD203B41FA5}">
                      <a16:colId xmlns:a16="http://schemas.microsoft.com/office/drawing/2014/main" val="292632462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80363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12701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21197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95C3767-872B-41C4-91B7-5611B95AC74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30950" y="472016"/>
          <a:ext cx="208915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150">
                  <a:extLst>
                    <a:ext uri="{9D8B030D-6E8A-4147-A177-3AD203B41FA5}">
                      <a16:colId xmlns:a16="http://schemas.microsoft.com/office/drawing/2014/main" val="1707308396"/>
                    </a:ext>
                  </a:extLst>
                </a:gridCol>
              </a:tblGrid>
              <a:tr h="334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943380"/>
                  </a:ext>
                </a:extLst>
              </a:tr>
              <a:tr h="3340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607513"/>
                  </a:ext>
                </a:extLst>
              </a:tr>
              <a:tr h="334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33960"/>
                  </a:ext>
                </a:extLst>
              </a:tr>
              <a:tr h="3340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058642"/>
                  </a:ext>
                </a:extLst>
              </a:tr>
              <a:tr h="3340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332642"/>
                  </a:ext>
                </a:extLst>
              </a:tr>
              <a:tr h="334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727728"/>
                  </a:ext>
                </a:extLst>
              </a:tr>
            </a:tbl>
          </a:graphicData>
        </a:graphic>
      </p:graphicFrame>
      <p:sp>
        <p:nvSpPr>
          <p:cNvPr id="2" name="Equals 1">
            <a:extLst>
              <a:ext uri="{FF2B5EF4-FFF2-40B4-BE49-F238E27FC236}">
                <a16:creationId xmlns:a16="http://schemas.microsoft.com/office/drawing/2014/main" id="{6E1F3B62-3E32-43B9-A35C-1E5D446F065F}"/>
              </a:ext>
            </a:extLst>
          </p:cNvPr>
          <p:cNvSpPr/>
          <p:nvPr/>
        </p:nvSpPr>
        <p:spPr>
          <a:xfrm>
            <a:off x="8509000" y="1333500"/>
            <a:ext cx="882650" cy="762000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0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最小公倍数</a:t>
            </a:r>
            <a:br>
              <a:rPr lang="en-US" sz="4400" dirty="0"/>
            </a:br>
            <a:r>
              <a:rPr lang="en-US" sz="4000" dirty="0"/>
              <a:t>Least Common Multiple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The smallest number that is a multiple of two or more numbers.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CFC848-B6F5-47BC-B122-6E0EB913D1A2}"/>
              </a:ext>
            </a:extLst>
          </p:cNvPr>
          <p:cNvSpPr txBox="1"/>
          <p:nvPr/>
        </p:nvSpPr>
        <p:spPr>
          <a:xfrm>
            <a:off x="6851650" y="286871"/>
            <a:ext cx="45783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3, 6, 9, 12</a:t>
            </a:r>
          </a:p>
          <a:p>
            <a:pPr>
              <a:lnSpc>
                <a:spcPct val="150000"/>
              </a:lnSpc>
            </a:pP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4, 8, 12, 16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04AC197-28F7-47B1-8676-D844BBAF6CCC}"/>
              </a:ext>
            </a:extLst>
          </p:cNvPr>
          <p:cNvSpPr/>
          <p:nvPr/>
        </p:nvSpPr>
        <p:spPr>
          <a:xfrm>
            <a:off x="9436100" y="533400"/>
            <a:ext cx="1117600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9238511-CA13-49BD-A7E2-313DE38D4060}"/>
              </a:ext>
            </a:extLst>
          </p:cNvPr>
          <p:cNvSpPr/>
          <p:nvPr/>
        </p:nvSpPr>
        <p:spPr>
          <a:xfrm>
            <a:off x="8569324" y="1922929"/>
            <a:ext cx="1222375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3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最大公因数</a:t>
            </a:r>
            <a:br>
              <a:rPr lang="en-US" sz="6600" dirty="0"/>
            </a:br>
            <a:r>
              <a:rPr lang="en-US" sz="4000" dirty="0"/>
              <a:t>Greatest Common Factor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The greatest common factor shared by two or more numbers.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27936FA-2A95-4275-816E-87F0CADE7B42}"/>
              </a:ext>
            </a:extLst>
          </p:cNvPr>
          <p:cNvGrpSpPr/>
          <p:nvPr/>
        </p:nvGrpSpPr>
        <p:grpSpPr>
          <a:xfrm>
            <a:off x="6676201" y="1014607"/>
            <a:ext cx="1283918" cy="1622121"/>
            <a:chOff x="6501008" y="1014608"/>
            <a:chExt cx="1283918" cy="1622121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CDA031EC-973A-4181-8B78-6A0B67633D98}"/>
                </a:ext>
              </a:extLst>
            </p:cNvPr>
            <p:cNvCxnSpPr>
              <a:cxnSpLocks/>
            </p:cNvCxnSpPr>
            <p:nvPr/>
          </p:nvCxnSpPr>
          <p:spPr>
            <a:xfrm>
              <a:off x="7171151" y="1014608"/>
              <a:ext cx="0" cy="16221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CA64A40-4E28-451E-B246-66F5307364B1}"/>
                </a:ext>
              </a:extLst>
            </p:cNvPr>
            <p:cNvCxnSpPr/>
            <p:nvPr/>
          </p:nvCxnSpPr>
          <p:spPr>
            <a:xfrm>
              <a:off x="6501008" y="1014608"/>
              <a:ext cx="12839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D148FF4-782C-4DDD-9C73-7493832651B9}"/>
              </a:ext>
            </a:extLst>
          </p:cNvPr>
          <p:cNvGrpSpPr/>
          <p:nvPr/>
        </p:nvGrpSpPr>
        <p:grpSpPr>
          <a:xfrm>
            <a:off x="9240033" y="1014608"/>
            <a:ext cx="1283918" cy="1478072"/>
            <a:chOff x="6501008" y="1014608"/>
            <a:chExt cx="1283918" cy="1622121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B44C2EC-340A-4CDA-9316-17F6C6F73F7E}"/>
                </a:ext>
              </a:extLst>
            </p:cNvPr>
            <p:cNvCxnSpPr>
              <a:cxnSpLocks/>
            </p:cNvCxnSpPr>
            <p:nvPr/>
          </p:nvCxnSpPr>
          <p:spPr>
            <a:xfrm>
              <a:off x="7171151" y="1014608"/>
              <a:ext cx="0" cy="16221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3EEC144-A02E-4038-B185-BFC8FDA6B14D}"/>
                </a:ext>
              </a:extLst>
            </p:cNvPr>
            <p:cNvCxnSpPr/>
            <p:nvPr/>
          </p:nvCxnSpPr>
          <p:spPr>
            <a:xfrm>
              <a:off x="6501008" y="1014608"/>
              <a:ext cx="12839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A179F73-DBF9-4CA2-8A6A-2143B924A4C1}"/>
              </a:ext>
            </a:extLst>
          </p:cNvPr>
          <p:cNvSpPr txBox="1"/>
          <p:nvPr/>
        </p:nvSpPr>
        <p:spPr>
          <a:xfrm>
            <a:off x="6961196" y="413183"/>
            <a:ext cx="84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16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62B75E-7E01-4A8A-992A-B195F630E7D0}"/>
              </a:ext>
            </a:extLst>
          </p:cNvPr>
          <p:cNvSpPr txBox="1"/>
          <p:nvPr/>
        </p:nvSpPr>
        <p:spPr>
          <a:xfrm>
            <a:off x="9659656" y="413183"/>
            <a:ext cx="501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3D29BE-DAE8-45A0-92BD-9424199F44E3}"/>
              </a:ext>
            </a:extLst>
          </p:cNvPr>
          <p:cNvSpPr txBox="1"/>
          <p:nvPr/>
        </p:nvSpPr>
        <p:spPr>
          <a:xfrm>
            <a:off x="6739003" y="1121069"/>
            <a:ext cx="501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1</a:t>
            </a: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2</a:t>
            </a: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18B67E-942B-45C3-BC33-C39E35E18596}"/>
              </a:ext>
            </a:extLst>
          </p:cNvPr>
          <p:cNvSpPr txBox="1"/>
          <p:nvPr/>
        </p:nvSpPr>
        <p:spPr>
          <a:xfrm>
            <a:off x="7480973" y="1121070"/>
            <a:ext cx="653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16</a:t>
            </a: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8</a:t>
            </a: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EE2BE1-CDE8-4901-B370-B7347A700474}"/>
              </a:ext>
            </a:extLst>
          </p:cNvPr>
          <p:cNvSpPr txBox="1"/>
          <p:nvPr/>
        </p:nvSpPr>
        <p:spPr>
          <a:xfrm>
            <a:off x="9346508" y="1102270"/>
            <a:ext cx="501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1</a:t>
            </a: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4CB667-DD31-4310-8CC9-E4E97FA4D50B}"/>
              </a:ext>
            </a:extLst>
          </p:cNvPr>
          <p:cNvSpPr txBox="1"/>
          <p:nvPr/>
        </p:nvSpPr>
        <p:spPr>
          <a:xfrm>
            <a:off x="10074657" y="1121069"/>
            <a:ext cx="501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8</a:t>
            </a: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B0E9381-A11B-4E6E-A504-74BCBB6345E9}"/>
              </a:ext>
            </a:extLst>
          </p:cNvPr>
          <p:cNvSpPr/>
          <p:nvPr/>
        </p:nvSpPr>
        <p:spPr>
          <a:xfrm>
            <a:off x="7480269" y="1659678"/>
            <a:ext cx="431640" cy="5010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C91975-5617-4774-851E-B174E901A83D}"/>
              </a:ext>
            </a:extLst>
          </p:cNvPr>
          <p:cNvSpPr/>
          <p:nvPr/>
        </p:nvSpPr>
        <p:spPr>
          <a:xfrm>
            <a:off x="10065995" y="1171175"/>
            <a:ext cx="431640" cy="5010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8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假分数</a:t>
            </a:r>
            <a:br>
              <a:rPr lang="en-US" dirty="0"/>
            </a:br>
            <a:r>
              <a:rPr lang="en-US" sz="4000" dirty="0"/>
              <a:t>Fractions Greater than One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A fraction whose numerator is greater than its denominator, sometimes referred to as an “improper fraction.”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3ACBF8F-93D3-45D6-93BC-6B50EF1B405C}"/>
              </a:ext>
            </a:extLst>
          </p:cNvPr>
          <p:cNvGrpSpPr/>
          <p:nvPr/>
        </p:nvGrpSpPr>
        <p:grpSpPr>
          <a:xfrm>
            <a:off x="6330950" y="404060"/>
            <a:ext cx="1498600" cy="2800767"/>
            <a:chOff x="654050" y="1403351"/>
            <a:chExt cx="1409700" cy="280076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419CD7E-4666-49D3-8C83-E79F98D219B4}"/>
                </a:ext>
              </a:extLst>
            </p:cNvPr>
            <p:cNvSpPr txBox="1"/>
            <p:nvPr/>
          </p:nvSpPr>
          <p:spPr>
            <a:xfrm>
              <a:off x="831850" y="1403351"/>
              <a:ext cx="12319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dirty="0">
                  <a:solidFill>
                    <a:srgbClr val="00CC99"/>
                  </a:solidFill>
                  <a:latin typeface="Century Gothic" panose="020B0502020202020204" pitchFamily="34" charset="0"/>
                </a:rPr>
                <a:t>5</a:t>
              </a:r>
            </a:p>
            <a:p>
              <a:r>
                <a:rPr lang="en-US" sz="8800" b="1" dirty="0">
                  <a:solidFill>
                    <a:srgbClr val="00CC99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9" name="Minus Sign 8">
              <a:extLst>
                <a:ext uri="{FF2B5EF4-FFF2-40B4-BE49-F238E27FC236}">
                  <a16:creationId xmlns:a16="http://schemas.microsoft.com/office/drawing/2014/main" id="{593885CE-60F2-4A7E-9764-BF7E331B2551}"/>
                </a:ext>
              </a:extLst>
            </p:cNvPr>
            <p:cNvSpPr/>
            <p:nvPr/>
          </p:nvSpPr>
          <p:spPr>
            <a:xfrm>
              <a:off x="654050" y="2565608"/>
              <a:ext cx="1346200" cy="476250"/>
            </a:xfrm>
            <a:prstGeom prst="mathMinus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7B32922-8770-40CD-ACB8-A28C6B9085DD}"/>
              </a:ext>
            </a:extLst>
          </p:cNvPr>
          <p:cNvGraphicFramePr/>
          <p:nvPr>
            <p:extLst/>
          </p:nvPr>
        </p:nvGraphicFramePr>
        <p:xfrm>
          <a:off x="7289802" y="813343"/>
          <a:ext cx="2963860" cy="232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FF02B72-86D2-437E-9E75-206D46753E88}"/>
              </a:ext>
            </a:extLst>
          </p:cNvPr>
          <p:cNvGraphicFramePr/>
          <p:nvPr>
            <p:extLst/>
          </p:nvPr>
        </p:nvGraphicFramePr>
        <p:xfrm>
          <a:off x="9365545" y="875803"/>
          <a:ext cx="2963860" cy="222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574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带分数</a:t>
            </a:r>
            <a:br>
              <a:rPr lang="en-US" dirty="0"/>
            </a:br>
            <a:r>
              <a:rPr lang="en-US" dirty="0"/>
              <a:t>Mixed Number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7    </a:t>
            </a:r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or</a:t>
            </a:r>
            <a:r>
              <a:rPr lang="en-US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7.75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A whole number and a fraction or a whole number and a decimal.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9DD4D3-FB46-45E8-AAA5-78A4388B75D4}"/>
              </a:ext>
            </a:extLst>
          </p:cNvPr>
          <p:cNvGrpSpPr/>
          <p:nvPr/>
        </p:nvGrpSpPr>
        <p:grpSpPr>
          <a:xfrm>
            <a:off x="6831804" y="640810"/>
            <a:ext cx="1878904" cy="2215991"/>
            <a:chOff x="6831804" y="640810"/>
            <a:chExt cx="1878904" cy="221599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3BAAA10-07FC-4A0B-B729-C4315505B6C0}"/>
                </a:ext>
              </a:extLst>
            </p:cNvPr>
            <p:cNvSpPr txBox="1"/>
            <p:nvPr/>
          </p:nvSpPr>
          <p:spPr>
            <a:xfrm>
              <a:off x="6831804" y="640810"/>
              <a:ext cx="187890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  75</a:t>
              </a:r>
            </a:p>
            <a:p>
              <a:r>
                <a:rPr lang="en-US" sz="60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 100</a:t>
              </a:r>
            </a:p>
            <a:p>
              <a:endParaRPr lang="en-US" dirty="0"/>
            </a:p>
          </p:txBody>
        </p:sp>
        <p:sp>
          <p:nvSpPr>
            <p:cNvPr id="9" name="Minus Sign 8">
              <a:extLst>
                <a:ext uri="{FF2B5EF4-FFF2-40B4-BE49-F238E27FC236}">
                  <a16:creationId xmlns:a16="http://schemas.microsoft.com/office/drawing/2014/main" id="{4EA6C6D3-36FB-40DF-9ADA-CAEB284D1A0A}"/>
                </a:ext>
              </a:extLst>
            </p:cNvPr>
            <p:cNvSpPr/>
            <p:nvPr/>
          </p:nvSpPr>
          <p:spPr>
            <a:xfrm>
              <a:off x="7063535" y="1429391"/>
              <a:ext cx="1415441" cy="319414"/>
            </a:xfrm>
            <a:prstGeom prst="mathMinus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575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最简单</a:t>
            </a:r>
            <a:r>
              <a:rPr lang="zh-CN" altLang="en-US" sz="6600" dirty="0">
                <a:latin typeface="FZKTPY03" panose="03000509000000000000" pitchFamily="65" charset="-122"/>
                <a:ea typeface="FZKTPY03" panose="03000509000000000000" pitchFamily="65" charset="-122"/>
              </a:rPr>
              <a:t>的</a:t>
            </a:r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分数</a:t>
            </a:r>
            <a:br>
              <a:rPr lang="en-US" dirty="0"/>
            </a:br>
            <a:r>
              <a:rPr lang="en-US" dirty="0"/>
              <a:t>Simplest Form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400" dirty="0"/>
              <a:t>The form of a fraction when the numerator and denominator have the number 1 as the greatest common factor.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FBD646-DD5B-452D-9A94-10ADB446D7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054" b="11100"/>
          <a:stretch/>
        </p:blipFill>
        <p:spPr>
          <a:xfrm>
            <a:off x="6308857" y="500767"/>
            <a:ext cx="5146788" cy="2451100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104844B8-F0CE-4E5B-802B-F3C0401136FE}"/>
              </a:ext>
            </a:extLst>
          </p:cNvPr>
          <p:cNvSpPr/>
          <p:nvPr/>
        </p:nvSpPr>
        <p:spPr>
          <a:xfrm>
            <a:off x="8547100" y="1619250"/>
            <a:ext cx="952500" cy="3111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8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>
                <a:solidFill>
                  <a:prstClr val="black"/>
                </a:solidFill>
                <a:latin typeface="FZKTPY01" panose="03000509000000000000" pitchFamily="65" charset="-122"/>
                <a:ea typeface="FZKTPY01" panose="03000509000000000000" pitchFamily="65" charset="-122"/>
              </a:rPr>
              <a:t>单位分数</a:t>
            </a:r>
            <a:br>
              <a:rPr lang="en-US" dirty="0"/>
            </a:br>
            <a:r>
              <a:rPr lang="en-US" dirty="0"/>
              <a:t>Unit Fraction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685800" indent="0">
              <a:buNone/>
            </a:pPr>
            <a:r>
              <a:rPr lang="en-US" sz="3200" dirty="0"/>
              <a:t>A fraction with a numerator of 1. A unit fraction represents one part of a whole that has been partitioned into a given number of parts.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AB9C65-3F7C-4F63-B35C-82FBDD6E668C}"/>
              </a:ext>
            </a:extLst>
          </p:cNvPr>
          <p:cNvSpPr txBox="1"/>
          <p:nvPr/>
        </p:nvSpPr>
        <p:spPr>
          <a:xfrm>
            <a:off x="6335712" y="286871"/>
            <a:ext cx="194468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8800" b="1" dirty="0">
                <a:solidFill>
                  <a:srgbClr val="B808A3"/>
                </a:solidFill>
                <a:latin typeface="Century Gothic" panose="020B0502020202020204" pitchFamily="34" charset="0"/>
              </a:rPr>
              <a:t>1</a:t>
            </a:r>
          </a:p>
          <a:p>
            <a:r>
              <a:rPr lang="en-US" sz="8800" b="1" dirty="0">
                <a:solidFill>
                  <a:srgbClr val="B808A3"/>
                </a:solidFill>
                <a:latin typeface="Century Gothic" panose="020B0502020202020204" pitchFamily="34" charset="0"/>
              </a:rPr>
              <a:t> 3</a:t>
            </a:r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748F8924-2BBF-43CC-88AC-09A8FBDD36CA}"/>
              </a:ext>
            </a:extLst>
          </p:cNvPr>
          <p:cNvSpPr/>
          <p:nvPr/>
        </p:nvSpPr>
        <p:spPr>
          <a:xfrm>
            <a:off x="6227762" y="1385628"/>
            <a:ext cx="1589088" cy="671771"/>
          </a:xfrm>
          <a:prstGeom prst="mathMinus">
            <a:avLst/>
          </a:prstGeom>
          <a:solidFill>
            <a:srgbClr val="B80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808A3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5EB6B13-2899-4A0E-AA3E-0A101F045D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04200" y="561925"/>
          <a:ext cx="3352800" cy="2367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1219329670"/>
                    </a:ext>
                  </a:extLst>
                </a:gridCol>
              </a:tblGrid>
              <a:tr h="7893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99255"/>
                  </a:ext>
                </a:extLst>
              </a:tr>
              <a:tr h="7893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627800"/>
                  </a:ext>
                </a:extLst>
              </a:tr>
              <a:tr h="7893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652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515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246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FZKTPY01</vt:lpstr>
      <vt:lpstr>FZKTPY03</vt:lpstr>
      <vt:lpstr>Arial</vt:lpstr>
      <vt:lpstr>Calibri</vt:lpstr>
      <vt:lpstr>Century Gothic</vt:lpstr>
      <vt:lpstr>Verdana</vt:lpstr>
      <vt:lpstr>Office Theme</vt:lpstr>
      <vt:lpstr>Grade 4 Math </vt:lpstr>
      <vt:lpstr>标准分数 Benchmark Fractions</vt:lpstr>
      <vt:lpstr>相等分数 Equivalent Fractions</vt:lpstr>
      <vt:lpstr>最小公倍数 Least Common Multiple</vt:lpstr>
      <vt:lpstr>最大公因数 Greatest Common Factor</vt:lpstr>
      <vt:lpstr>假分数 Fractions Greater than One</vt:lpstr>
      <vt:lpstr>带分数 Mixed Number</vt:lpstr>
      <vt:lpstr>最简单的分数 Simplest Form</vt:lpstr>
      <vt:lpstr>单位分数 Unit Fraction</vt:lpstr>
    </vt:vector>
  </TitlesOfParts>
  <Company>HISD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5 Math</dc:title>
  <dc:creator>Perez, Nalsy</dc:creator>
  <cp:lastModifiedBy>Lin, Chiwei</cp:lastModifiedBy>
  <cp:revision>40</cp:revision>
  <dcterms:created xsi:type="dcterms:W3CDTF">2018-03-21T19:41:20Z</dcterms:created>
  <dcterms:modified xsi:type="dcterms:W3CDTF">2018-08-29T20:19:39Z</dcterms:modified>
</cp:coreProperties>
</file>