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1" r:id="rId4"/>
    <p:sldId id="292" r:id="rId5"/>
    <p:sldId id="279" r:id="rId6"/>
    <p:sldId id="289" r:id="rId7"/>
    <p:sldId id="290" r:id="rId8"/>
    <p:sldId id="294" r:id="rId9"/>
    <p:sldId id="274" r:id="rId10"/>
    <p:sldId id="275" r:id="rId11"/>
    <p:sldId id="283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7072-C097-40ED-92C2-9F1BC3E1116D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houstonisd.org/cms/lib2/TX01001591/Centricity/domain/19481/branding/departments/HISD_Elementary-Curriculum-Development-DEPARTMENT-Logo-HORIZ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13" y="6225100"/>
            <a:ext cx="8293815" cy="5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4 Math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4: Establish Math Routines And Add Subtract Whole Numbers Decimals And Calculate Profit</a:t>
            </a:r>
          </a:p>
        </p:txBody>
      </p:sp>
    </p:spTree>
    <p:extLst>
      <p:ext uri="{BB962C8B-B14F-4D97-AF65-F5344CB8AC3E}">
        <p14:creationId xmlns:p14="http://schemas.microsoft.com/office/powerpoint/2010/main" val="3011247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等式</a:t>
            </a:r>
            <a:br>
              <a:rPr lang="en-US" dirty="0"/>
            </a:br>
            <a:r>
              <a:rPr lang="en-US" dirty="0"/>
              <a:t>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6600" b="1" dirty="0"/>
              <a:t>35 - 5 = 15 +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Two numerical expressions set equal to each other using an equal sign, typically where one value is an unknown.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E3F902-721C-4602-944B-64EC9CBD74FF}"/>
              </a:ext>
            </a:extLst>
          </p:cNvPr>
          <p:cNvSpPr/>
          <p:nvPr/>
        </p:nvSpPr>
        <p:spPr>
          <a:xfrm>
            <a:off x="11068050" y="1389326"/>
            <a:ext cx="744322" cy="67398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9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算式</a:t>
            </a:r>
            <a:br>
              <a:rPr lang="en-US" dirty="0"/>
            </a:br>
            <a:r>
              <a:rPr lang="en-US" dirty="0"/>
              <a:t>Expression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2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48 x 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One or more operations represented as a number sentence with no equal sign; can be displayed with or without a variable.</a:t>
            </a:r>
          </a:p>
        </p:txBody>
      </p:sp>
    </p:spTree>
    <p:extLst>
      <p:ext uri="{BB962C8B-B14F-4D97-AF65-F5344CB8AC3E}">
        <p14:creationId xmlns:p14="http://schemas.microsoft.com/office/powerpoint/2010/main" val="162769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和</a:t>
            </a:r>
            <a:br>
              <a:rPr lang="en-US" dirty="0"/>
            </a:br>
            <a:r>
              <a:rPr lang="en-US" dirty="0"/>
              <a:t>Sum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b="1" dirty="0"/>
              <a:t>37 </a:t>
            </a:r>
            <a:r>
              <a:rPr lang="en-US" sz="6600" b="1" dirty="0">
                <a:solidFill>
                  <a:srgbClr val="00B050"/>
                </a:solidFill>
              </a:rPr>
              <a:t>+</a:t>
            </a:r>
            <a:r>
              <a:rPr lang="en-US" sz="6600" b="1" dirty="0"/>
              <a:t> 9 = </a:t>
            </a:r>
            <a:r>
              <a:rPr lang="en-US" sz="6600" b="1" dirty="0">
                <a:solidFill>
                  <a:srgbClr val="00B050"/>
                </a:solidFill>
              </a:rPr>
              <a:t>46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resulting whole when adding two or more parts.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0E3473A0-9DEF-4AB3-A76B-D6D51D26C710}"/>
              </a:ext>
            </a:extLst>
          </p:cNvPr>
          <p:cNvSpPr/>
          <p:nvPr/>
        </p:nvSpPr>
        <p:spPr>
          <a:xfrm>
            <a:off x="10521863" y="451441"/>
            <a:ext cx="382043" cy="72380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zh-CN" altLang="en-US" sz="5400" dirty="0">
                <a:latin typeface="FZKTPY01" panose="03000509000000000000" pitchFamily="65" charset="-122"/>
                <a:ea typeface="FZKTPY01" panose="03000509000000000000" pitchFamily="65" charset="-122"/>
              </a:rPr>
              <a:t>简单又好算</a:t>
            </a:r>
            <a:r>
              <a:rPr lang="zh-CN" altLang="en-US" sz="5400" dirty="0">
                <a:latin typeface="FZKTPY03" panose="03000509000000000000" pitchFamily="65" charset="-122"/>
                <a:ea typeface="FZKTPY03" panose="03000509000000000000" pitchFamily="65" charset="-122"/>
              </a:rPr>
              <a:t>的</a:t>
            </a:r>
            <a:r>
              <a:rPr lang="zh-CN" altLang="en-US" sz="5400" dirty="0">
                <a:latin typeface="FZKTPY01" panose="03000509000000000000" pitchFamily="65" charset="-122"/>
                <a:ea typeface="FZKTPY01" panose="03000509000000000000" pitchFamily="65" charset="-122"/>
              </a:rPr>
              <a:t>数字</a:t>
            </a:r>
            <a:br>
              <a:rPr lang="en-US" sz="5400" dirty="0"/>
            </a:br>
            <a:r>
              <a:rPr lang="en-US" sz="4000" dirty="0"/>
              <a:t>Compatible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Numbers that are easy to work with mentally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261CFB-6702-4ACD-8794-CAE2FAA97DA5}"/>
              </a:ext>
            </a:extLst>
          </p:cNvPr>
          <p:cNvSpPr/>
          <p:nvPr/>
        </p:nvSpPr>
        <p:spPr>
          <a:xfrm>
            <a:off x="6955971" y="968829"/>
            <a:ext cx="1480458" cy="1447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5E3292-AE69-4071-BEDF-298C305A9F67}"/>
              </a:ext>
            </a:extLst>
          </p:cNvPr>
          <p:cNvSpPr/>
          <p:nvPr/>
        </p:nvSpPr>
        <p:spPr>
          <a:xfrm>
            <a:off x="9325970" y="1738747"/>
            <a:ext cx="1385573" cy="12765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D9DF10A-2FEC-4B35-A53B-CEA05CB98894}"/>
              </a:ext>
            </a:extLst>
          </p:cNvPr>
          <p:cNvSpPr/>
          <p:nvPr/>
        </p:nvSpPr>
        <p:spPr>
          <a:xfrm>
            <a:off x="9325970" y="373835"/>
            <a:ext cx="1385573" cy="12765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FE1463-48F1-4B12-8D5D-BC79A7BDF2F2}"/>
              </a:ext>
            </a:extLst>
          </p:cNvPr>
          <p:cNvSpPr txBox="1"/>
          <p:nvPr/>
        </p:nvSpPr>
        <p:spPr>
          <a:xfrm>
            <a:off x="7166878" y="1184897"/>
            <a:ext cx="1238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3CC33"/>
                </a:solidFill>
                <a:latin typeface="Century Gothic" panose="020B0502020202020204" pitchFamily="34" charset="0"/>
              </a:rPr>
              <a:t>47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C0389-4525-4583-BDBD-B01679590FFA}"/>
              </a:ext>
            </a:extLst>
          </p:cNvPr>
          <p:cNvSpPr txBox="1"/>
          <p:nvPr/>
        </p:nvSpPr>
        <p:spPr>
          <a:xfrm>
            <a:off x="9546328" y="1915380"/>
            <a:ext cx="1075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33CC33"/>
                </a:solidFill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AE2964-587C-4780-ACFB-D1778C6B1E8E}"/>
              </a:ext>
            </a:extLst>
          </p:cNvPr>
          <p:cNvSpPr txBox="1"/>
          <p:nvPr/>
        </p:nvSpPr>
        <p:spPr>
          <a:xfrm>
            <a:off x="9546328" y="550468"/>
            <a:ext cx="1031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33CC33"/>
                </a:solidFill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56ADDF8-DE59-4896-BB01-D7811C359B76}"/>
              </a:ext>
            </a:extLst>
          </p:cNvPr>
          <p:cNvSpPr/>
          <p:nvPr/>
        </p:nvSpPr>
        <p:spPr>
          <a:xfrm rot="20680845">
            <a:off x="8534400" y="968829"/>
            <a:ext cx="657853" cy="326572"/>
          </a:xfrm>
          <a:prstGeom prst="rightArrow">
            <a:avLst>
              <a:gd name="adj1" fmla="val 3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1B330A7-F2C7-438E-AC78-8D906964C747}"/>
              </a:ext>
            </a:extLst>
          </p:cNvPr>
          <p:cNvSpPr/>
          <p:nvPr/>
        </p:nvSpPr>
        <p:spPr>
          <a:xfrm rot="1084652">
            <a:off x="8566663" y="2020460"/>
            <a:ext cx="657853" cy="326572"/>
          </a:xfrm>
          <a:prstGeom prst="rightArrow">
            <a:avLst>
              <a:gd name="adj1" fmla="val 3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8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大约</a:t>
            </a:r>
            <a:br>
              <a:rPr lang="en-US" dirty="0"/>
            </a:br>
            <a:r>
              <a:rPr lang="en-US" dirty="0"/>
              <a:t>Estimate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28</a:t>
            </a:r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 </a:t>
            </a:r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30</a:t>
            </a: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An approximate number close to the actual value.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D5B78BE-A701-4444-BF5F-6FC14C8834F7}"/>
              </a:ext>
            </a:extLst>
          </p:cNvPr>
          <p:cNvSpPr/>
          <p:nvPr/>
        </p:nvSpPr>
        <p:spPr>
          <a:xfrm>
            <a:off x="8422082" y="1306752"/>
            <a:ext cx="1294078" cy="839131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四</a:t>
            </a:r>
            <a:r>
              <a:rPr lang="zh-CN" altLang="en-US" sz="6600" dirty="0">
                <a:latin typeface="FZKTPY02" panose="03000509000000000000" pitchFamily="65" charset="-122"/>
                <a:ea typeface="FZKTPY02" panose="03000509000000000000" pitchFamily="65" charset="-122"/>
              </a:rPr>
              <a:t>舍</a:t>
            </a:r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五入</a:t>
            </a:r>
            <a:br>
              <a:rPr lang="en-US" dirty="0"/>
            </a:br>
            <a:r>
              <a:rPr lang="en-US" dirty="0"/>
              <a:t>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0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&lt;              &gt;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Determining an approximate value of a number to a given place value.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DF7A3E-A838-4006-8917-E16B630FB49F}"/>
              </a:ext>
            </a:extLst>
          </p:cNvPr>
          <p:cNvCxnSpPr>
            <a:cxnSpLocks/>
          </p:cNvCxnSpPr>
          <p:nvPr/>
        </p:nvCxnSpPr>
        <p:spPr>
          <a:xfrm>
            <a:off x="6560820" y="1703070"/>
            <a:ext cx="482346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55ECFD-60CE-4CA8-9E8A-022E872B07E1}"/>
              </a:ext>
            </a:extLst>
          </p:cNvPr>
          <p:cNvCxnSpPr>
            <a:cxnSpLocks/>
          </p:cNvCxnSpPr>
          <p:nvPr/>
        </p:nvCxnSpPr>
        <p:spPr>
          <a:xfrm>
            <a:off x="9067800" y="1343025"/>
            <a:ext cx="0" cy="7200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18A29C-21D1-4FBE-92F9-F895918219FE}"/>
              </a:ext>
            </a:extLst>
          </p:cNvPr>
          <p:cNvCxnSpPr>
            <a:cxnSpLocks/>
          </p:cNvCxnSpPr>
          <p:nvPr/>
        </p:nvCxnSpPr>
        <p:spPr>
          <a:xfrm>
            <a:off x="7166610" y="1343025"/>
            <a:ext cx="0" cy="7200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85B7B6-9003-47F6-B321-98AB2680A27B}"/>
              </a:ext>
            </a:extLst>
          </p:cNvPr>
          <p:cNvCxnSpPr>
            <a:cxnSpLocks/>
          </p:cNvCxnSpPr>
          <p:nvPr/>
        </p:nvCxnSpPr>
        <p:spPr>
          <a:xfrm>
            <a:off x="10748010" y="1343025"/>
            <a:ext cx="0" cy="7200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B038D97-B510-4AA3-BB10-1ADADA189B4C}"/>
              </a:ext>
            </a:extLst>
          </p:cNvPr>
          <p:cNvSpPr txBox="1"/>
          <p:nvPr/>
        </p:nvSpPr>
        <p:spPr>
          <a:xfrm>
            <a:off x="6801799" y="2059204"/>
            <a:ext cx="800087" cy="72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CD7F33-C485-4684-949C-DE7AE0CFFAC4}"/>
              </a:ext>
            </a:extLst>
          </p:cNvPr>
          <p:cNvSpPr txBox="1"/>
          <p:nvPr/>
        </p:nvSpPr>
        <p:spPr>
          <a:xfrm>
            <a:off x="8702067" y="2059205"/>
            <a:ext cx="800087" cy="72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5C71A8-F0B2-4D02-A95B-B8BC65EFA8F3}"/>
              </a:ext>
            </a:extLst>
          </p:cNvPr>
          <p:cNvSpPr txBox="1"/>
          <p:nvPr/>
        </p:nvSpPr>
        <p:spPr>
          <a:xfrm>
            <a:off x="10347966" y="2062401"/>
            <a:ext cx="800087" cy="72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5CBF85-4955-4CFB-9161-A70EA741FEBA}"/>
              </a:ext>
            </a:extLst>
          </p:cNvPr>
          <p:cNvSpPr txBox="1"/>
          <p:nvPr/>
        </p:nvSpPr>
        <p:spPr>
          <a:xfrm>
            <a:off x="8044844" y="889775"/>
            <a:ext cx="773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44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83E424-5381-4191-98E0-697FFAE01E96}"/>
              </a:ext>
            </a:extLst>
          </p:cNvPr>
          <p:cNvCxnSpPr>
            <a:cxnSpLocks/>
          </p:cNvCxnSpPr>
          <p:nvPr/>
        </p:nvCxnSpPr>
        <p:spPr>
          <a:xfrm>
            <a:off x="8444873" y="1492252"/>
            <a:ext cx="0" cy="42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80E2DA6A-098A-45C4-ABC7-D822AACDBF16}"/>
              </a:ext>
            </a:extLst>
          </p:cNvPr>
          <p:cNvSpPr/>
          <p:nvPr/>
        </p:nvSpPr>
        <p:spPr>
          <a:xfrm>
            <a:off x="8412507" y="342812"/>
            <a:ext cx="2441294" cy="628911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F414D55D-11C1-435E-A801-44A3471C7A04}"/>
              </a:ext>
            </a:extLst>
          </p:cNvPr>
          <p:cNvSpPr/>
          <p:nvPr/>
        </p:nvSpPr>
        <p:spPr>
          <a:xfrm flipH="1">
            <a:off x="6944661" y="395298"/>
            <a:ext cx="1376288" cy="576425"/>
          </a:xfrm>
          <a:prstGeom prst="curvedDownArrow">
            <a:avLst>
              <a:gd name="adj1" fmla="val 17324"/>
              <a:gd name="adj2" fmla="val 50000"/>
              <a:gd name="adj3" fmla="val 3590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376632A-6629-44DC-B3D4-2AF30D9EA1F3}"/>
              </a:ext>
            </a:extLst>
          </p:cNvPr>
          <p:cNvSpPr/>
          <p:nvPr/>
        </p:nvSpPr>
        <p:spPr>
          <a:xfrm>
            <a:off x="6572250" y="2116765"/>
            <a:ext cx="1188720" cy="7200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8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分钱</a:t>
            </a:r>
            <a:br>
              <a:rPr lang="en-US" dirty="0"/>
            </a:br>
            <a:r>
              <a:rPr lang="en-US" dirty="0"/>
              <a:t>Cent Symbol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 fontScale="32500" lnSpcReduction="20000"/>
          </a:bodyPr>
          <a:lstStyle/>
          <a:p>
            <a:pPr marL="0" indent="0" algn="ctr">
              <a:buNone/>
            </a:pPr>
            <a:endParaRPr lang="en-US" sz="15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15</a:t>
            </a:r>
            <a:r>
              <a:rPr lang="en-US" sz="44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¢</a:t>
            </a:r>
            <a:endParaRPr lang="en-US" sz="44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Symbol used to name the value of a collection of coins without a decimal point.</a:t>
            </a: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5A095C17-5DE0-414A-8881-655B1146E830}"/>
              </a:ext>
            </a:extLst>
          </p:cNvPr>
          <p:cNvSpPr/>
          <p:nvPr/>
        </p:nvSpPr>
        <p:spPr>
          <a:xfrm rot="13127483">
            <a:off x="10520617" y="751325"/>
            <a:ext cx="387350" cy="74161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F5693F-997F-476D-9816-31A634ADBC56}"/>
              </a:ext>
            </a:extLst>
          </p:cNvPr>
          <p:cNvSpPr txBox="1"/>
          <p:nvPr/>
        </p:nvSpPr>
        <p:spPr>
          <a:xfrm>
            <a:off x="9683750" y="286871"/>
            <a:ext cx="2324100" cy="470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Cent symbol</a:t>
            </a:r>
          </a:p>
        </p:txBody>
      </p:sp>
    </p:spTree>
    <p:extLst>
      <p:ext uri="{BB962C8B-B14F-4D97-AF65-F5344CB8AC3E}">
        <p14:creationId xmlns:p14="http://schemas.microsoft.com/office/powerpoint/2010/main" val="103365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组合</a:t>
            </a:r>
            <a:br>
              <a:rPr lang="en-US" dirty="0"/>
            </a:br>
            <a:r>
              <a:rPr lang="en-US" dirty="0"/>
              <a:t>Compose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Joining sets of objects to create the sum of a number’s parts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FEBD66E-9639-4F34-A83C-666E8187F66D}"/>
              </a:ext>
            </a:extLst>
          </p:cNvPr>
          <p:cNvSpPr/>
          <p:nvPr/>
        </p:nvSpPr>
        <p:spPr>
          <a:xfrm>
            <a:off x="6769100" y="565150"/>
            <a:ext cx="1619250" cy="9906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A922F6-50B8-4B05-8418-1D80BC38F6A7}"/>
              </a:ext>
            </a:extLst>
          </p:cNvPr>
          <p:cNvSpPr/>
          <p:nvPr/>
        </p:nvSpPr>
        <p:spPr>
          <a:xfrm>
            <a:off x="9384398" y="544657"/>
            <a:ext cx="1619250" cy="9906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8EE2F5A-D7B5-48E6-BE21-9196A77235B6}"/>
              </a:ext>
            </a:extLst>
          </p:cNvPr>
          <p:cNvSpPr/>
          <p:nvPr/>
        </p:nvSpPr>
        <p:spPr>
          <a:xfrm>
            <a:off x="7974201" y="1898650"/>
            <a:ext cx="1993900" cy="1168400"/>
          </a:xfrm>
          <a:prstGeom prst="roundRect">
            <a:avLst>
              <a:gd name="adj" fmla="val 1395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6AF7DF-521D-49C8-9881-C2C6E2352FC1}"/>
              </a:ext>
            </a:extLst>
          </p:cNvPr>
          <p:cNvCxnSpPr>
            <a:cxnSpLocks/>
          </p:cNvCxnSpPr>
          <p:nvPr/>
        </p:nvCxnSpPr>
        <p:spPr>
          <a:xfrm>
            <a:off x="8283575" y="1515646"/>
            <a:ext cx="228600" cy="38300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BE28F3-DCF0-4F32-AC07-3492E5EAFF37}"/>
              </a:ext>
            </a:extLst>
          </p:cNvPr>
          <p:cNvCxnSpPr>
            <a:cxnSpLocks/>
          </p:cNvCxnSpPr>
          <p:nvPr/>
        </p:nvCxnSpPr>
        <p:spPr>
          <a:xfrm flipH="1">
            <a:off x="9268512" y="1515646"/>
            <a:ext cx="186638" cy="363393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3E219E1-AA63-4582-A175-BB58A489D780}"/>
              </a:ext>
            </a:extLst>
          </p:cNvPr>
          <p:cNvSpPr txBox="1"/>
          <p:nvPr/>
        </p:nvSpPr>
        <p:spPr>
          <a:xfrm>
            <a:off x="7101528" y="607563"/>
            <a:ext cx="101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39489B-6269-4D78-939E-38D3AAA936B5}"/>
              </a:ext>
            </a:extLst>
          </p:cNvPr>
          <p:cNvSpPr txBox="1"/>
          <p:nvPr/>
        </p:nvSpPr>
        <p:spPr>
          <a:xfrm>
            <a:off x="9951680" y="565150"/>
            <a:ext cx="101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88E721-39AC-4F4D-8091-2EEFF2C9FB5E}"/>
              </a:ext>
            </a:extLst>
          </p:cNvPr>
          <p:cNvSpPr txBox="1"/>
          <p:nvPr/>
        </p:nvSpPr>
        <p:spPr>
          <a:xfrm>
            <a:off x="8454314" y="1928852"/>
            <a:ext cx="14858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45088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solidFill>
                  <a:prstClr val="black"/>
                </a:solidFill>
                <a:latin typeface="FZKTPY01" panose="03000509000000000000" pitchFamily="65" charset="-122"/>
                <a:ea typeface="FZKTPY01" panose="03000509000000000000" pitchFamily="65" charset="-122"/>
              </a:rPr>
              <a:t>分解</a:t>
            </a:r>
            <a:br>
              <a:rPr lang="en-US" dirty="0"/>
            </a:br>
            <a:r>
              <a:rPr lang="en-US" dirty="0"/>
              <a:t>Decompose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400" dirty="0"/>
              <a:t>Separating numbers flexibly into parts 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7EDA51B-07E3-45C6-A9DF-223FAA0DB91F}"/>
              </a:ext>
            </a:extLst>
          </p:cNvPr>
          <p:cNvSpPr txBox="1">
            <a:spLocks/>
          </p:cNvSpPr>
          <p:nvPr/>
        </p:nvSpPr>
        <p:spPr>
          <a:xfrm>
            <a:off x="6065838" y="286582"/>
            <a:ext cx="5809442" cy="28788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E51F11B-9197-4F96-A486-C0DD92FD85B1}"/>
              </a:ext>
            </a:extLst>
          </p:cNvPr>
          <p:cNvSpPr/>
          <p:nvPr/>
        </p:nvSpPr>
        <p:spPr>
          <a:xfrm>
            <a:off x="8087474" y="369518"/>
            <a:ext cx="1766170" cy="127139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62F15C2-913E-4E68-AC12-B48F88C5CDD8}"/>
              </a:ext>
            </a:extLst>
          </p:cNvPr>
          <p:cNvSpPr/>
          <p:nvPr/>
        </p:nvSpPr>
        <p:spPr>
          <a:xfrm>
            <a:off x="6770318" y="1961841"/>
            <a:ext cx="1709803" cy="107572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5E3488-2E2A-45AC-B6AF-6054EE877E2D}"/>
              </a:ext>
            </a:extLst>
          </p:cNvPr>
          <p:cNvSpPr/>
          <p:nvPr/>
        </p:nvSpPr>
        <p:spPr>
          <a:xfrm>
            <a:off x="9438968" y="1961841"/>
            <a:ext cx="1709803" cy="107572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1A0997-F634-4A08-A24F-90E255BC6F74}"/>
              </a:ext>
            </a:extLst>
          </p:cNvPr>
          <p:cNvCxnSpPr>
            <a:cxnSpLocks/>
          </p:cNvCxnSpPr>
          <p:nvPr/>
        </p:nvCxnSpPr>
        <p:spPr>
          <a:xfrm flipH="1">
            <a:off x="8323545" y="1640910"/>
            <a:ext cx="84313" cy="3206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B4A0B5-F8A4-43A8-B621-FFBEEE945D68}"/>
              </a:ext>
            </a:extLst>
          </p:cNvPr>
          <p:cNvCxnSpPr>
            <a:cxnSpLocks/>
          </p:cNvCxnSpPr>
          <p:nvPr/>
        </p:nvCxnSpPr>
        <p:spPr>
          <a:xfrm>
            <a:off x="9471172" y="1640910"/>
            <a:ext cx="130028" cy="3206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6E50D83-ABED-4F3A-9165-580C10DAC7A4}"/>
              </a:ext>
            </a:extLst>
          </p:cNvPr>
          <p:cNvSpPr txBox="1"/>
          <p:nvPr/>
        </p:nvSpPr>
        <p:spPr>
          <a:xfrm>
            <a:off x="8279704" y="233367"/>
            <a:ext cx="14217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BA1A48-1847-4D3D-B60E-C548AAC37FFF}"/>
              </a:ext>
            </a:extLst>
          </p:cNvPr>
          <p:cNvSpPr txBox="1"/>
          <p:nvPr/>
        </p:nvSpPr>
        <p:spPr>
          <a:xfrm>
            <a:off x="7083468" y="1961552"/>
            <a:ext cx="11962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848BA0-C50C-446E-A069-4F243370E8CF}"/>
              </a:ext>
            </a:extLst>
          </p:cNvPr>
          <p:cNvSpPr txBox="1"/>
          <p:nvPr/>
        </p:nvSpPr>
        <p:spPr>
          <a:xfrm>
            <a:off x="9975344" y="1869219"/>
            <a:ext cx="1233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841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差</a:t>
            </a:r>
            <a:br>
              <a:rPr lang="en-US" dirty="0"/>
            </a:br>
            <a:r>
              <a:rPr lang="en-US" dirty="0"/>
              <a:t>Difference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b="1" dirty="0"/>
              <a:t>76 </a:t>
            </a:r>
            <a:r>
              <a:rPr lang="en-US" sz="6600" b="1" dirty="0">
                <a:solidFill>
                  <a:srgbClr val="00B050"/>
                </a:solidFill>
              </a:rPr>
              <a:t>–</a:t>
            </a:r>
            <a:r>
              <a:rPr lang="en-US" sz="6600" b="1" dirty="0"/>
              <a:t> 14 = </a:t>
            </a:r>
            <a:r>
              <a:rPr lang="en-US" sz="6600" b="1" dirty="0">
                <a:solidFill>
                  <a:srgbClr val="00B050"/>
                </a:solidFill>
              </a:rPr>
              <a:t>62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400" dirty="0"/>
              <a:t>The </a:t>
            </a:r>
            <a:r>
              <a:rPr lang="en-US" sz="4800" dirty="0"/>
              <a:t>resulting part when subtracting a part from a whole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FA709F-9BE6-45CB-9286-C21A2655D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68" y="441455"/>
            <a:ext cx="414564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1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钱</a:t>
            </a:r>
            <a:br>
              <a:rPr lang="en-US" dirty="0"/>
            </a:br>
            <a:r>
              <a:rPr lang="en-US" dirty="0"/>
              <a:t>Dollar 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  <a:r>
              <a:rPr lang="en-US" sz="10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$</a:t>
            </a:r>
            <a:r>
              <a:rPr lang="en-US" sz="9600" b="1" dirty="0">
                <a:solidFill>
                  <a:schemeClr val="accent2">
                    <a:lumMod val="75000"/>
                  </a:schemeClr>
                </a:solidFill>
              </a:rPr>
              <a:t>17.24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Symbol used to name the value of a collection of coins and bills.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43FA38D-E3B0-4A76-B132-4B5B30F03FB3}"/>
              </a:ext>
            </a:extLst>
          </p:cNvPr>
          <p:cNvSpPr/>
          <p:nvPr/>
        </p:nvSpPr>
        <p:spPr>
          <a:xfrm rot="3435098">
            <a:off x="6527801" y="952501"/>
            <a:ext cx="7556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8E2BFE-DD85-4984-88A7-53ED2EFB9202}"/>
              </a:ext>
            </a:extLst>
          </p:cNvPr>
          <p:cNvSpPr txBox="1"/>
          <p:nvPr/>
        </p:nvSpPr>
        <p:spPr>
          <a:xfrm>
            <a:off x="6159500" y="361950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Dollar Sign</a:t>
            </a:r>
          </a:p>
        </p:txBody>
      </p:sp>
    </p:spTree>
    <p:extLst>
      <p:ext uri="{BB962C8B-B14F-4D97-AF65-F5344CB8AC3E}">
        <p14:creationId xmlns:p14="http://schemas.microsoft.com/office/powerpoint/2010/main" val="362834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AC94D4F-0974-4B21-92A0-9704B9B2DBC3}">
  <we:reference id="wa104178141" version="3.10.0.19" store="en-US" storeType="OMEX"/>
  <we:alternateReferences>
    <we:reference id="wa104178141" version="3.10.0.19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234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FZKTPY01</vt:lpstr>
      <vt:lpstr>FZKTPY02</vt:lpstr>
      <vt:lpstr>FZKTPY03</vt:lpstr>
      <vt:lpstr>Arial</vt:lpstr>
      <vt:lpstr>Calibri</vt:lpstr>
      <vt:lpstr>Century Gothic</vt:lpstr>
      <vt:lpstr>Courier New</vt:lpstr>
      <vt:lpstr>Verdana</vt:lpstr>
      <vt:lpstr>Office Theme</vt:lpstr>
      <vt:lpstr>Grade 4 Math </vt:lpstr>
      <vt:lpstr>简单又好算的数字 Compatible Numbers</vt:lpstr>
      <vt:lpstr>大约 Estimate</vt:lpstr>
      <vt:lpstr>四舍五入 Round</vt:lpstr>
      <vt:lpstr>分钱 Cent Symbol</vt:lpstr>
      <vt:lpstr>组合 Compose</vt:lpstr>
      <vt:lpstr>分解 Decompose</vt:lpstr>
      <vt:lpstr>差 Difference</vt:lpstr>
      <vt:lpstr>钱 Dollar Sign</vt:lpstr>
      <vt:lpstr>等式 Equation</vt:lpstr>
      <vt:lpstr>算式 Expression</vt:lpstr>
      <vt:lpstr>和 Sum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Math</dc:title>
  <dc:creator>Perez, Nalsy</dc:creator>
  <cp:lastModifiedBy>Lin, Chiwei</cp:lastModifiedBy>
  <cp:revision>31</cp:revision>
  <dcterms:created xsi:type="dcterms:W3CDTF">2018-03-21T19:41:20Z</dcterms:created>
  <dcterms:modified xsi:type="dcterms:W3CDTF">2018-09-05T20:39:43Z</dcterms:modified>
</cp:coreProperties>
</file>